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4" r:id="rId4"/>
    <p:sldId id="285" r:id="rId5"/>
    <p:sldId id="307" r:id="rId6"/>
    <p:sldId id="306" r:id="rId7"/>
    <p:sldId id="320" r:id="rId8"/>
    <p:sldId id="282" r:id="rId9"/>
    <p:sldId id="298" r:id="rId10"/>
    <p:sldId id="330" r:id="rId11"/>
    <p:sldId id="338" r:id="rId12"/>
    <p:sldId id="342" r:id="rId13"/>
    <p:sldId id="291" r:id="rId14"/>
    <p:sldId id="295" r:id="rId15"/>
    <p:sldId id="294" r:id="rId16"/>
    <p:sldId id="308" r:id="rId17"/>
    <p:sldId id="345" r:id="rId18"/>
    <p:sldId id="311" r:id="rId19"/>
    <p:sldId id="312" r:id="rId20"/>
    <p:sldId id="315" r:id="rId21"/>
    <p:sldId id="331" r:id="rId22"/>
    <p:sldId id="318" r:id="rId23"/>
    <p:sldId id="347" r:id="rId24"/>
    <p:sldId id="350" r:id="rId25"/>
    <p:sldId id="262" r:id="rId26"/>
    <p:sldId id="351" r:id="rId27"/>
    <p:sldId id="352" r:id="rId28"/>
    <p:sldId id="356" r:id="rId29"/>
    <p:sldId id="354" r:id="rId30"/>
    <p:sldId id="348" r:id="rId31"/>
    <p:sldId id="357" r:id="rId32"/>
    <p:sldId id="358" r:id="rId33"/>
    <p:sldId id="271" r:id="rId34"/>
    <p:sldId id="272" r:id="rId35"/>
    <p:sldId id="273" r:id="rId36"/>
    <p:sldId id="274" r:id="rId37"/>
    <p:sldId id="275" r:id="rId38"/>
    <p:sldId id="276" r:id="rId39"/>
    <p:sldId id="277" r:id="rId40"/>
    <p:sldId id="278" r:id="rId41"/>
    <p:sldId id="279" r:id="rId42"/>
    <p:sldId id="280" r:id="rId43"/>
    <p:sldId id="35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DCFAE-DCBB-44F0-A5EE-805BEE764F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F4BA07-03FF-4D24-B048-41A9C2166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B787C8-4282-4340-B022-DF0669B85C9A}"/>
              </a:ext>
            </a:extLst>
          </p:cNvPr>
          <p:cNvSpPr>
            <a:spLocks noGrp="1"/>
          </p:cNvSpPr>
          <p:nvPr>
            <p:ph type="dt" sz="half" idx="10"/>
          </p:nvPr>
        </p:nvSpPr>
        <p:spPr/>
        <p:txBody>
          <a:bodyPr/>
          <a:lstStyle/>
          <a:p>
            <a:fld id="{97CD95E8-CF0C-4EAD-AE99-91E686198AFF}" type="datetimeFigureOut">
              <a:rPr lang="en-IN" smtClean="0"/>
              <a:t>27-10-2020</a:t>
            </a:fld>
            <a:endParaRPr lang="en-IN"/>
          </a:p>
        </p:txBody>
      </p:sp>
      <p:sp>
        <p:nvSpPr>
          <p:cNvPr id="5" name="Footer Placeholder 4">
            <a:extLst>
              <a:ext uri="{FF2B5EF4-FFF2-40B4-BE49-F238E27FC236}">
                <a16:creationId xmlns:a16="http://schemas.microsoft.com/office/drawing/2014/main" id="{96FDD309-015E-48A0-A5BF-2AE2435D36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1F9EF3-D63C-402C-87A7-F6041E8DB13A}"/>
              </a:ext>
            </a:extLst>
          </p:cNvPr>
          <p:cNvSpPr>
            <a:spLocks noGrp="1"/>
          </p:cNvSpPr>
          <p:nvPr>
            <p:ph type="sldNum" sz="quarter" idx="12"/>
          </p:nvPr>
        </p:nvSpPr>
        <p:spPr/>
        <p:txBody>
          <a:bodyPr/>
          <a:lstStyle/>
          <a:p>
            <a:fld id="{9B57ED76-EAD4-47E0-82F6-3DF110E51C31}" type="slidenum">
              <a:rPr lang="en-IN" smtClean="0"/>
              <a:t>‹#›</a:t>
            </a:fld>
            <a:endParaRPr lang="en-IN"/>
          </a:p>
        </p:txBody>
      </p:sp>
    </p:spTree>
    <p:extLst>
      <p:ext uri="{BB962C8B-B14F-4D97-AF65-F5344CB8AC3E}">
        <p14:creationId xmlns:p14="http://schemas.microsoft.com/office/powerpoint/2010/main" val="3326633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7D1D8-69E9-4943-9B9B-6CF3D027FE4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D732EB-C29D-47FA-A2E0-7B086ACD6E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E3EAF0-B60A-4D7A-B97D-2036B78639E9}"/>
              </a:ext>
            </a:extLst>
          </p:cNvPr>
          <p:cNvSpPr>
            <a:spLocks noGrp="1"/>
          </p:cNvSpPr>
          <p:nvPr>
            <p:ph type="dt" sz="half" idx="10"/>
          </p:nvPr>
        </p:nvSpPr>
        <p:spPr/>
        <p:txBody>
          <a:bodyPr/>
          <a:lstStyle/>
          <a:p>
            <a:fld id="{97CD95E8-CF0C-4EAD-AE99-91E686198AFF}" type="datetimeFigureOut">
              <a:rPr lang="en-IN" smtClean="0"/>
              <a:t>27-10-2020</a:t>
            </a:fld>
            <a:endParaRPr lang="en-IN"/>
          </a:p>
        </p:txBody>
      </p:sp>
      <p:sp>
        <p:nvSpPr>
          <p:cNvPr id="5" name="Footer Placeholder 4">
            <a:extLst>
              <a:ext uri="{FF2B5EF4-FFF2-40B4-BE49-F238E27FC236}">
                <a16:creationId xmlns:a16="http://schemas.microsoft.com/office/drawing/2014/main" id="{A54D61A6-28EA-476E-BBAA-FB851EC6A9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9FA18F-C427-4798-8947-51D484D74E9C}"/>
              </a:ext>
            </a:extLst>
          </p:cNvPr>
          <p:cNvSpPr>
            <a:spLocks noGrp="1"/>
          </p:cNvSpPr>
          <p:nvPr>
            <p:ph type="sldNum" sz="quarter" idx="12"/>
          </p:nvPr>
        </p:nvSpPr>
        <p:spPr/>
        <p:txBody>
          <a:bodyPr/>
          <a:lstStyle/>
          <a:p>
            <a:fld id="{9B57ED76-EAD4-47E0-82F6-3DF110E51C31}" type="slidenum">
              <a:rPr lang="en-IN" smtClean="0"/>
              <a:t>‹#›</a:t>
            </a:fld>
            <a:endParaRPr lang="en-IN"/>
          </a:p>
        </p:txBody>
      </p:sp>
    </p:spTree>
    <p:extLst>
      <p:ext uri="{BB962C8B-B14F-4D97-AF65-F5344CB8AC3E}">
        <p14:creationId xmlns:p14="http://schemas.microsoft.com/office/powerpoint/2010/main" val="1692205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ADFAC2-4C8C-4ACF-9581-E3319D205C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7B6D17-67B1-4376-BEB0-B4C40C7EF6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943C96-0E71-4202-808B-3074225F68E4}"/>
              </a:ext>
            </a:extLst>
          </p:cNvPr>
          <p:cNvSpPr>
            <a:spLocks noGrp="1"/>
          </p:cNvSpPr>
          <p:nvPr>
            <p:ph type="dt" sz="half" idx="10"/>
          </p:nvPr>
        </p:nvSpPr>
        <p:spPr/>
        <p:txBody>
          <a:bodyPr/>
          <a:lstStyle/>
          <a:p>
            <a:fld id="{97CD95E8-CF0C-4EAD-AE99-91E686198AFF}" type="datetimeFigureOut">
              <a:rPr lang="en-IN" smtClean="0"/>
              <a:t>27-10-2020</a:t>
            </a:fld>
            <a:endParaRPr lang="en-IN"/>
          </a:p>
        </p:txBody>
      </p:sp>
      <p:sp>
        <p:nvSpPr>
          <p:cNvPr id="5" name="Footer Placeholder 4">
            <a:extLst>
              <a:ext uri="{FF2B5EF4-FFF2-40B4-BE49-F238E27FC236}">
                <a16:creationId xmlns:a16="http://schemas.microsoft.com/office/drawing/2014/main" id="{D88B64E5-6532-499B-B104-41422EEADE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FE3508-8F3A-44E4-8E84-F9B0ADE5CAFA}"/>
              </a:ext>
            </a:extLst>
          </p:cNvPr>
          <p:cNvSpPr>
            <a:spLocks noGrp="1"/>
          </p:cNvSpPr>
          <p:nvPr>
            <p:ph type="sldNum" sz="quarter" idx="12"/>
          </p:nvPr>
        </p:nvSpPr>
        <p:spPr/>
        <p:txBody>
          <a:bodyPr/>
          <a:lstStyle/>
          <a:p>
            <a:fld id="{9B57ED76-EAD4-47E0-82F6-3DF110E51C31}" type="slidenum">
              <a:rPr lang="en-IN" smtClean="0"/>
              <a:t>‹#›</a:t>
            </a:fld>
            <a:endParaRPr lang="en-IN"/>
          </a:p>
        </p:txBody>
      </p:sp>
    </p:spTree>
    <p:extLst>
      <p:ext uri="{BB962C8B-B14F-4D97-AF65-F5344CB8AC3E}">
        <p14:creationId xmlns:p14="http://schemas.microsoft.com/office/powerpoint/2010/main" val="3073992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5E51-5512-475F-ACEA-A5A897FE87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90C3B3-0CA3-4F0B-A749-ABE2722158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F1C951-B3E9-46AD-BF2D-8794DDC89E6A}"/>
              </a:ext>
            </a:extLst>
          </p:cNvPr>
          <p:cNvSpPr>
            <a:spLocks noGrp="1"/>
          </p:cNvSpPr>
          <p:nvPr>
            <p:ph type="dt" sz="half" idx="10"/>
          </p:nvPr>
        </p:nvSpPr>
        <p:spPr/>
        <p:txBody>
          <a:bodyPr/>
          <a:lstStyle/>
          <a:p>
            <a:fld id="{97CD95E8-CF0C-4EAD-AE99-91E686198AFF}" type="datetimeFigureOut">
              <a:rPr lang="en-IN" smtClean="0"/>
              <a:t>27-10-2020</a:t>
            </a:fld>
            <a:endParaRPr lang="en-IN"/>
          </a:p>
        </p:txBody>
      </p:sp>
      <p:sp>
        <p:nvSpPr>
          <p:cNvPr id="5" name="Footer Placeholder 4">
            <a:extLst>
              <a:ext uri="{FF2B5EF4-FFF2-40B4-BE49-F238E27FC236}">
                <a16:creationId xmlns:a16="http://schemas.microsoft.com/office/drawing/2014/main" id="{C1F9E6F7-FA2A-4D3A-9DEE-16018F2EFA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959EEE-BD7C-4E39-9317-791054FBBF13}"/>
              </a:ext>
            </a:extLst>
          </p:cNvPr>
          <p:cNvSpPr>
            <a:spLocks noGrp="1"/>
          </p:cNvSpPr>
          <p:nvPr>
            <p:ph type="sldNum" sz="quarter" idx="12"/>
          </p:nvPr>
        </p:nvSpPr>
        <p:spPr/>
        <p:txBody>
          <a:bodyPr/>
          <a:lstStyle/>
          <a:p>
            <a:fld id="{9B57ED76-EAD4-47E0-82F6-3DF110E51C31}" type="slidenum">
              <a:rPr lang="en-IN" smtClean="0"/>
              <a:t>‹#›</a:t>
            </a:fld>
            <a:endParaRPr lang="en-IN"/>
          </a:p>
        </p:txBody>
      </p:sp>
    </p:spTree>
    <p:extLst>
      <p:ext uri="{BB962C8B-B14F-4D97-AF65-F5344CB8AC3E}">
        <p14:creationId xmlns:p14="http://schemas.microsoft.com/office/powerpoint/2010/main" val="3714052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98599-149E-4090-B2FF-0ECE9B7FCA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112A90-3BBA-4EB8-B2B5-EE24E0EF05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7E1224-676C-4C28-9A1A-3FC0851FD797}"/>
              </a:ext>
            </a:extLst>
          </p:cNvPr>
          <p:cNvSpPr>
            <a:spLocks noGrp="1"/>
          </p:cNvSpPr>
          <p:nvPr>
            <p:ph type="dt" sz="half" idx="10"/>
          </p:nvPr>
        </p:nvSpPr>
        <p:spPr/>
        <p:txBody>
          <a:bodyPr/>
          <a:lstStyle/>
          <a:p>
            <a:fld id="{97CD95E8-CF0C-4EAD-AE99-91E686198AFF}" type="datetimeFigureOut">
              <a:rPr lang="en-IN" smtClean="0"/>
              <a:t>27-10-2020</a:t>
            </a:fld>
            <a:endParaRPr lang="en-IN"/>
          </a:p>
        </p:txBody>
      </p:sp>
      <p:sp>
        <p:nvSpPr>
          <p:cNvPr id="5" name="Footer Placeholder 4">
            <a:extLst>
              <a:ext uri="{FF2B5EF4-FFF2-40B4-BE49-F238E27FC236}">
                <a16:creationId xmlns:a16="http://schemas.microsoft.com/office/drawing/2014/main" id="{B3B25EAF-4A35-4004-B32A-0308874BFF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95D9C0-34E3-4E6F-814C-C8628653404B}"/>
              </a:ext>
            </a:extLst>
          </p:cNvPr>
          <p:cNvSpPr>
            <a:spLocks noGrp="1"/>
          </p:cNvSpPr>
          <p:nvPr>
            <p:ph type="sldNum" sz="quarter" idx="12"/>
          </p:nvPr>
        </p:nvSpPr>
        <p:spPr/>
        <p:txBody>
          <a:bodyPr/>
          <a:lstStyle/>
          <a:p>
            <a:fld id="{9B57ED76-EAD4-47E0-82F6-3DF110E51C31}" type="slidenum">
              <a:rPr lang="en-IN" smtClean="0"/>
              <a:t>‹#›</a:t>
            </a:fld>
            <a:endParaRPr lang="en-IN"/>
          </a:p>
        </p:txBody>
      </p:sp>
    </p:spTree>
    <p:extLst>
      <p:ext uri="{BB962C8B-B14F-4D97-AF65-F5344CB8AC3E}">
        <p14:creationId xmlns:p14="http://schemas.microsoft.com/office/powerpoint/2010/main" val="424411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5290-CEF8-4102-902A-EDF0976271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CC9BDF-C3D6-4CA6-8179-8759FCE0E9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83B62C-60E9-428B-8B28-ABB74160F7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081B771-69B3-4CD5-9B9C-12407595EC5D}"/>
              </a:ext>
            </a:extLst>
          </p:cNvPr>
          <p:cNvSpPr>
            <a:spLocks noGrp="1"/>
          </p:cNvSpPr>
          <p:nvPr>
            <p:ph type="dt" sz="half" idx="10"/>
          </p:nvPr>
        </p:nvSpPr>
        <p:spPr/>
        <p:txBody>
          <a:bodyPr/>
          <a:lstStyle/>
          <a:p>
            <a:fld id="{97CD95E8-CF0C-4EAD-AE99-91E686198AFF}" type="datetimeFigureOut">
              <a:rPr lang="en-IN" smtClean="0"/>
              <a:t>27-10-2020</a:t>
            </a:fld>
            <a:endParaRPr lang="en-IN"/>
          </a:p>
        </p:txBody>
      </p:sp>
      <p:sp>
        <p:nvSpPr>
          <p:cNvPr id="6" name="Footer Placeholder 5">
            <a:extLst>
              <a:ext uri="{FF2B5EF4-FFF2-40B4-BE49-F238E27FC236}">
                <a16:creationId xmlns:a16="http://schemas.microsoft.com/office/drawing/2014/main" id="{7713B178-D64C-40D7-903B-F9B4F4560C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4C0CE8-9F88-48FB-9B67-800564D9AC8F}"/>
              </a:ext>
            </a:extLst>
          </p:cNvPr>
          <p:cNvSpPr>
            <a:spLocks noGrp="1"/>
          </p:cNvSpPr>
          <p:nvPr>
            <p:ph type="sldNum" sz="quarter" idx="12"/>
          </p:nvPr>
        </p:nvSpPr>
        <p:spPr/>
        <p:txBody>
          <a:bodyPr/>
          <a:lstStyle/>
          <a:p>
            <a:fld id="{9B57ED76-EAD4-47E0-82F6-3DF110E51C31}" type="slidenum">
              <a:rPr lang="en-IN" smtClean="0"/>
              <a:t>‹#›</a:t>
            </a:fld>
            <a:endParaRPr lang="en-IN"/>
          </a:p>
        </p:txBody>
      </p:sp>
    </p:spTree>
    <p:extLst>
      <p:ext uri="{BB962C8B-B14F-4D97-AF65-F5344CB8AC3E}">
        <p14:creationId xmlns:p14="http://schemas.microsoft.com/office/powerpoint/2010/main" val="3495601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6A3AF-1E58-4BDA-8672-319C26A141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555CFD-D928-4007-82D8-023FA27CA9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A9C9C9-97B9-46A4-B2BB-666D2D307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815F5D3-C3F7-40F3-8928-12C084AD75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A3B988-BE29-48DB-9E21-E3CD915062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3A42F2-5F87-4BFE-AEC6-DD2952988A79}"/>
              </a:ext>
            </a:extLst>
          </p:cNvPr>
          <p:cNvSpPr>
            <a:spLocks noGrp="1"/>
          </p:cNvSpPr>
          <p:nvPr>
            <p:ph type="dt" sz="half" idx="10"/>
          </p:nvPr>
        </p:nvSpPr>
        <p:spPr/>
        <p:txBody>
          <a:bodyPr/>
          <a:lstStyle/>
          <a:p>
            <a:fld id="{97CD95E8-CF0C-4EAD-AE99-91E686198AFF}" type="datetimeFigureOut">
              <a:rPr lang="en-IN" smtClean="0"/>
              <a:t>27-10-2020</a:t>
            </a:fld>
            <a:endParaRPr lang="en-IN"/>
          </a:p>
        </p:txBody>
      </p:sp>
      <p:sp>
        <p:nvSpPr>
          <p:cNvPr id="8" name="Footer Placeholder 7">
            <a:extLst>
              <a:ext uri="{FF2B5EF4-FFF2-40B4-BE49-F238E27FC236}">
                <a16:creationId xmlns:a16="http://schemas.microsoft.com/office/drawing/2014/main" id="{3A8537E0-C1E1-4D00-8E9B-37EA7618C22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9A90ECA-A0A3-4A00-9EDD-C278CBF3EF84}"/>
              </a:ext>
            </a:extLst>
          </p:cNvPr>
          <p:cNvSpPr>
            <a:spLocks noGrp="1"/>
          </p:cNvSpPr>
          <p:nvPr>
            <p:ph type="sldNum" sz="quarter" idx="12"/>
          </p:nvPr>
        </p:nvSpPr>
        <p:spPr/>
        <p:txBody>
          <a:bodyPr/>
          <a:lstStyle/>
          <a:p>
            <a:fld id="{9B57ED76-EAD4-47E0-82F6-3DF110E51C31}" type="slidenum">
              <a:rPr lang="en-IN" smtClean="0"/>
              <a:t>‹#›</a:t>
            </a:fld>
            <a:endParaRPr lang="en-IN"/>
          </a:p>
        </p:txBody>
      </p:sp>
    </p:spTree>
    <p:extLst>
      <p:ext uri="{BB962C8B-B14F-4D97-AF65-F5344CB8AC3E}">
        <p14:creationId xmlns:p14="http://schemas.microsoft.com/office/powerpoint/2010/main" val="1269517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C0A8-A13C-4AB4-A3AB-B425B32BA6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B2FE7F-86E4-4650-8FD1-7A0DC18531D5}"/>
              </a:ext>
            </a:extLst>
          </p:cNvPr>
          <p:cNvSpPr>
            <a:spLocks noGrp="1"/>
          </p:cNvSpPr>
          <p:nvPr>
            <p:ph type="dt" sz="half" idx="10"/>
          </p:nvPr>
        </p:nvSpPr>
        <p:spPr/>
        <p:txBody>
          <a:bodyPr/>
          <a:lstStyle/>
          <a:p>
            <a:fld id="{97CD95E8-CF0C-4EAD-AE99-91E686198AFF}" type="datetimeFigureOut">
              <a:rPr lang="en-IN" smtClean="0"/>
              <a:t>27-10-2020</a:t>
            </a:fld>
            <a:endParaRPr lang="en-IN"/>
          </a:p>
        </p:txBody>
      </p:sp>
      <p:sp>
        <p:nvSpPr>
          <p:cNvPr id="4" name="Footer Placeholder 3">
            <a:extLst>
              <a:ext uri="{FF2B5EF4-FFF2-40B4-BE49-F238E27FC236}">
                <a16:creationId xmlns:a16="http://schemas.microsoft.com/office/drawing/2014/main" id="{E5E1F740-362A-4426-B7F3-950C5424B18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79E1A1D-5ACF-43A3-9D2E-72E79E3ADF49}"/>
              </a:ext>
            </a:extLst>
          </p:cNvPr>
          <p:cNvSpPr>
            <a:spLocks noGrp="1"/>
          </p:cNvSpPr>
          <p:nvPr>
            <p:ph type="sldNum" sz="quarter" idx="12"/>
          </p:nvPr>
        </p:nvSpPr>
        <p:spPr/>
        <p:txBody>
          <a:bodyPr/>
          <a:lstStyle/>
          <a:p>
            <a:fld id="{9B57ED76-EAD4-47E0-82F6-3DF110E51C31}" type="slidenum">
              <a:rPr lang="en-IN" smtClean="0"/>
              <a:t>‹#›</a:t>
            </a:fld>
            <a:endParaRPr lang="en-IN"/>
          </a:p>
        </p:txBody>
      </p:sp>
    </p:spTree>
    <p:extLst>
      <p:ext uri="{BB962C8B-B14F-4D97-AF65-F5344CB8AC3E}">
        <p14:creationId xmlns:p14="http://schemas.microsoft.com/office/powerpoint/2010/main" val="150834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2B24CB-35FD-4926-80A1-ADB9E80057CC}"/>
              </a:ext>
            </a:extLst>
          </p:cNvPr>
          <p:cNvSpPr>
            <a:spLocks noGrp="1"/>
          </p:cNvSpPr>
          <p:nvPr>
            <p:ph type="dt" sz="half" idx="10"/>
          </p:nvPr>
        </p:nvSpPr>
        <p:spPr/>
        <p:txBody>
          <a:bodyPr/>
          <a:lstStyle/>
          <a:p>
            <a:fld id="{97CD95E8-CF0C-4EAD-AE99-91E686198AFF}" type="datetimeFigureOut">
              <a:rPr lang="en-IN" smtClean="0"/>
              <a:t>27-10-2020</a:t>
            </a:fld>
            <a:endParaRPr lang="en-IN"/>
          </a:p>
        </p:txBody>
      </p:sp>
      <p:sp>
        <p:nvSpPr>
          <p:cNvPr id="3" name="Footer Placeholder 2">
            <a:extLst>
              <a:ext uri="{FF2B5EF4-FFF2-40B4-BE49-F238E27FC236}">
                <a16:creationId xmlns:a16="http://schemas.microsoft.com/office/drawing/2014/main" id="{F89B2DF8-0486-4F71-8011-56FDFC7F80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D59FFC3-CBC8-4902-9039-1B4BC506A3AD}"/>
              </a:ext>
            </a:extLst>
          </p:cNvPr>
          <p:cNvSpPr>
            <a:spLocks noGrp="1"/>
          </p:cNvSpPr>
          <p:nvPr>
            <p:ph type="sldNum" sz="quarter" idx="12"/>
          </p:nvPr>
        </p:nvSpPr>
        <p:spPr/>
        <p:txBody>
          <a:bodyPr/>
          <a:lstStyle/>
          <a:p>
            <a:fld id="{9B57ED76-EAD4-47E0-82F6-3DF110E51C31}" type="slidenum">
              <a:rPr lang="en-IN" smtClean="0"/>
              <a:t>‹#›</a:t>
            </a:fld>
            <a:endParaRPr lang="en-IN"/>
          </a:p>
        </p:txBody>
      </p:sp>
    </p:spTree>
    <p:extLst>
      <p:ext uri="{BB962C8B-B14F-4D97-AF65-F5344CB8AC3E}">
        <p14:creationId xmlns:p14="http://schemas.microsoft.com/office/powerpoint/2010/main" val="32322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0E04-9D58-4350-823A-745FAA7911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46BAF8-027F-4639-99B9-FD34F86153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D9001E9-1E5E-48B3-8E60-63BCA8C2F3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28BD4-AE78-45AC-A8E6-59F14FB9C943}"/>
              </a:ext>
            </a:extLst>
          </p:cNvPr>
          <p:cNvSpPr>
            <a:spLocks noGrp="1"/>
          </p:cNvSpPr>
          <p:nvPr>
            <p:ph type="dt" sz="half" idx="10"/>
          </p:nvPr>
        </p:nvSpPr>
        <p:spPr/>
        <p:txBody>
          <a:bodyPr/>
          <a:lstStyle/>
          <a:p>
            <a:fld id="{97CD95E8-CF0C-4EAD-AE99-91E686198AFF}" type="datetimeFigureOut">
              <a:rPr lang="en-IN" smtClean="0"/>
              <a:t>27-10-2020</a:t>
            </a:fld>
            <a:endParaRPr lang="en-IN"/>
          </a:p>
        </p:txBody>
      </p:sp>
      <p:sp>
        <p:nvSpPr>
          <p:cNvPr id="6" name="Footer Placeholder 5">
            <a:extLst>
              <a:ext uri="{FF2B5EF4-FFF2-40B4-BE49-F238E27FC236}">
                <a16:creationId xmlns:a16="http://schemas.microsoft.com/office/drawing/2014/main" id="{2DBA4C80-AACB-4BA6-8615-A3F41EC71C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C67B18-6D25-4FD5-B38C-AB9DFEE2BECB}"/>
              </a:ext>
            </a:extLst>
          </p:cNvPr>
          <p:cNvSpPr>
            <a:spLocks noGrp="1"/>
          </p:cNvSpPr>
          <p:nvPr>
            <p:ph type="sldNum" sz="quarter" idx="12"/>
          </p:nvPr>
        </p:nvSpPr>
        <p:spPr/>
        <p:txBody>
          <a:bodyPr/>
          <a:lstStyle/>
          <a:p>
            <a:fld id="{9B57ED76-EAD4-47E0-82F6-3DF110E51C31}" type="slidenum">
              <a:rPr lang="en-IN" smtClean="0"/>
              <a:t>‹#›</a:t>
            </a:fld>
            <a:endParaRPr lang="en-IN"/>
          </a:p>
        </p:txBody>
      </p:sp>
    </p:spTree>
    <p:extLst>
      <p:ext uri="{BB962C8B-B14F-4D97-AF65-F5344CB8AC3E}">
        <p14:creationId xmlns:p14="http://schemas.microsoft.com/office/powerpoint/2010/main" val="2656588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77C9-BB4D-477C-A350-605BEED846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CC63C1-EAC2-48DB-86F5-4308765AA0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D79DDF-BC8F-4A13-BF8D-CB9CAFD2D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301B52-8B38-416A-97D6-3124115F948C}"/>
              </a:ext>
            </a:extLst>
          </p:cNvPr>
          <p:cNvSpPr>
            <a:spLocks noGrp="1"/>
          </p:cNvSpPr>
          <p:nvPr>
            <p:ph type="dt" sz="half" idx="10"/>
          </p:nvPr>
        </p:nvSpPr>
        <p:spPr/>
        <p:txBody>
          <a:bodyPr/>
          <a:lstStyle/>
          <a:p>
            <a:fld id="{97CD95E8-CF0C-4EAD-AE99-91E686198AFF}" type="datetimeFigureOut">
              <a:rPr lang="en-IN" smtClean="0"/>
              <a:t>27-10-2020</a:t>
            </a:fld>
            <a:endParaRPr lang="en-IN"/>
          </a:p>
        </p:txBody>
      </p:sp>
      <p:sp>
        <p:nvSpPr>
          <p:cNvPr id="6" name="Footer Placeholder 5">
            <a:extLst>
              <a:ext uri="{FF2B5EF4-FFF2-40B4-BE49-F238E27FC236}">
                <a16:creationId xmlns:a16="http://schemas.microsoft.com/office/drawing/2014/main" id="{0711F475-413A-45B7-9269-5CD4FAB227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917B4F-1080-4A1C-8C75-13960D24CA06}"/>
              </a:ext>
            </a:extLst>
          </p:cNvPr>
          <p:cNvSpPr>
            <a:spLocks noGrp="1"/>
          </p:cNvSpPr>
          <p:nvPr>
            <p:ph type="sldNum" sz="quarter" idx="12"/>
          </p:nvPr>
        </p:nvSpPr>
        <p:spPr/>
        <p:txBody>
          <a:bodyPr/>
          <a:lstStyle/>
          <a:p>
            <a:fld id="{9B57ED76-EAD4-47E0-82F6-3DF110E51C31}" type="slidenum">
              <a:rPr lang="en-IN" smtClean="0"/>
              <a:t>‹#›</a:t>
            </a:fld>
            <a:endParaRPr lang="en-IN"/>
          </a:p>
        </p:txBody>
      </p:sp>
    </p:spTree>
    <p:extLst>
      <p:ext uri="{BB962C8B-B14F-4D97-AF65-F5344CB8AC3E}">
        <p14:creationId xmlns:p14="http://schemas.microsoft.com/office/powerpoint/2010/main" val="1436982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A6306D-70AF-4D39-8670-DD2C67D3E4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D7B8D5-996D-47E5-81FF-9ABFDEF503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461717-E400-4383-A9EB-32167681E3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D95E8-CF0C-4EAD-AE99-91E686198AFF}" type="datetimeFigureOut">
              <a:rPr lang="en-IN" smtClean="0"/>
              <a:t>27-10-2020</a:t>
            </a:fld>
            <a:endParaRPr lang="en-IN"/>
          </a:p>
        </p:txBody>
      </p:sp>
      <p:sp>
        <p:nvSpPr>
          <p:cNvPr id="5" name="Footer Placeholder 4">
            <a:extLst>
              <a:ext uri="{FF2B5EF4-FFF2-40B4-BE49-F238E27FC236}">
                <a16:creationId xmlns:a16="http://schemas.microsoft.com/office/drawing/2014/main" id="{C826ECA4-3492-4430-BB69-2B64FB32CD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19F8BA6-671F-47E8-9E64-3DB02F925C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7ED76-EAD4-47E0-82F6-3DF110E51C31}" type="slidenum">
              <a:rPr lang="en-IN" smtClean="0"/>
              <a:t>‹#›</a:t>
            </a:fld>
            <a:endParaRPr lang="en-IN"/>
          </a:p>
        </p:txBody>
      </p:sp>
    </p:spTree>
    <p:extLst>
      <p:ext uri="{BB962C8B-B14F-4D97-AF65-F5344CB8AC3E}">
        <p14:creationId xmlns:p14="http://schemas.microsoft.com/office/powerpoint/2010/main" val="260639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92B5-4463-43CF-815A-DD587ECC4E04}"/>
              </a:ext>
            </a:extLst>
          </p:cNvPr>
          <p:cNvSpPr>
            <a:spLocks noGrp="1"/>
          </p:cNvSpPr>
          <p:nvPr>
            <p:ph type="ctrTitle"/>
          </p:nvPr>
        </p:nvSpPr>
        <p:spPr>
          <a:xfrm>
            <a:off x="397565" y="424071"/>
            <a:ext cx="11224590" cy="5222115"/>
          </a:xfrm>
        </p:spPr>
        <p:txBody>
          <a:bodyPr>
            <a:noAutofit/>
          </a:bodyPr>
          <a:lstStyle/>
          <a:p>
            <a:pPr algn="l"/>
            <a:r>
              <a:rPr lang="en-IN" sz="3000" b="0" u="none" strike="noStrike" baseline="0" dirty="0">
                <a:latin typeface="Times New Roman" panose="02020603050405020304" pitchFamily="18" charset="0"/>
                <a:cs typeface="Times New Roman" panose="02020603050405020304" pitchFamily="18" charset="0"/>
              </a:rPr>
              <a:t>Pushdown Automata: Definitions Moves</a:t>
            </a:r>
            <a:br>
              <a:rPr lang="en-IN" sz="3000" b="0" u="none" strike="noStrike" baseline="0" dirty="0">
                <a:latin typeface="Times New Roman" panose="02020603050405020304" pitchFamily="18" charset="0"/>
                <a:cs typeface="Times New Roman" panose="02020603050405020304" pitchFamily="18" charset="0"/>
              </a:rPr>
            </a:br>
            <a:r>
              <a:rPr lang="en-IN" sz="3000" b="0" u="none" strike="noStrike" baseline="0" dirty="0">
                <a:latin typeface="Times New Roman" panose="02020603050405020304" pitchFamily="18" charset="0"/>
                <a:cs typeface="Times New Roman" panose="02020603050405020304" pitchFamily="18" charset="0"/>
              </a:rPr>
              <a:t>Instantaneous descriptions</a:t>
            </a:r>
            <a:br>
              <a:rPr lang="en-IN" sz="3000" b="0" u="none" strike="noStrike" baseline="0" dirty="0">
                <a:latin typeface="Times New Roman" panose="02020603050405020304" pitchFamily="18" charset="0"/>
                <a:cs typeface="Times New Roman" panose="02020603050405020304" pitchFamily="18" charset="0"/>
              </a:rPr>
            </a:br>
            <a:r>
              <a:rPr lang="en-IN" sz="3000" b="0" u="none" strike="noStrike" baseline="0" dirty="0">
                <a:latin typeface="Times New Roman" panose="02020603050405020304" pitchFamily="18" charset="0"/>
                <a:cs typeface="Times New Roman" panose="02020603050405020304" pitchFamily="18" charset="0"/>
              </a:rPr>
              <a:t>Deterministic pushdown automata-Problems related to DPDA</a:t>
            </a:r>
            <a:br>
              <a:rPr lang="en-IN" sz="3000" b="0" u="none" strike="noStrike" baseline="0" dirty="0">
                <a:latin typeface="Times New Roman" panose="02020603050405020304" pitchFamily="18" charset="0"/>
                <a:cs typeface="Times New Roman" panose="02020603050405020304" pitchFamily="18" charset="0"/>
              </a:rPr>
            </a:br>
            <a:r>
              <a:rPr lang="en-IN" sz="3000" b="0" u="none" strike="noStrike" baseline="0" dirty="0">
                <a:latin typeface="Times New Roman" panose="02020603050405020304" pitchFamily="18" charset="0"/>
                <a:cs typeface="Times New Roman" panose="02020603050405020304" pitchFamily="18" charset="0"/>
              </a:rPr>
              <a:t>Non - Deterministic pushdown automata-Problems related to NDPDA</a:t>
            </a:r>
            <a:br>
              <a:rPr lang="en-IN" sz="3000" dirty="0">
                <a:latin typeface="Times New Roman" panose="02020603050405020304" pitchFamily="18" charset="0"/>
                <a:cs typeface="Times New Roman" panose="02020603050405020304" pitchFamily="18" charset="0"/>
              </a:rPr>
            </a:br>
            <a:r>
              <a:rPr lang="en-IN" sz="3000" b="0" u="none" strike="noStrike" baseline="0" dirty="0">
                <a:latin typeface="Times New Roman" panose="02020603050405020304" pitchFamily="18" charset="0"/>
                <a:cs typeface="Times New Roman" panose="02020603050405020304" pitchFamily="18" charset="0"/>
              </a:rPr>
              <a:t>Pushdown automata to CFL Equivalence-Problems of PDA to CFG</a:t>
            </a:r>
            <a:br>
              <a:rPr lang="en-IN" sz="3000" b="0" u="none" strike="noStrike" baseline="0" dirty="0">
                <a:latin typeface="Times New Roman" panose="02020603050405020304" pitchFamily="18" charset="0"/>
                <a:cs typeface="Times New Roman" panose="02020603050405020304" pitchFamily="18" charset="0"/>
              </a:rPr>
            </a:br>
            <a:r>
              <a:rPr lang="en-IN" sz="3000" b="0" u="none" strike="noStrike" baseline="0" dirty="0">
                <a:latin typeface="Times New Roman" panose="02020603050405020304" pitchFamily="18" charset="0"/>
                <a:cs typeface="Times New Roman" panose="02020603050405020304" pitchFamily="18" charset="0"/>
              </a:rPr>
              <a:t>CFL to Pushdown automata Equivalence</a:t>
            </a:r>
            <a:br>
              <a:rPr lang="en-IN" sz="3000" b="0" u="none" strike="noStrike" baseline="0" dirty="0">
                <a:latin typeface="Times New Roman" panose="02020603050405020304" pitchFamily="18" charset="0"/>
                <a:cs typeface="Times New Roman" panose="02020603050405020304" pitchFamily="18" charset="0"/>
              </a:rPr>
            </a:br>
            <a:r>
              <a:rPr lang="en-IN" sz="3000" b="0" u="none" strike="noStrike" baseline="0" dirty="0">
                <a:latin typeface="Times New Roman" panose="02020603050405020304" pitchFamily="18" charset="0"/>
                <a:cs typeface="Times New Roman" panose="02020603050405020304" pitchFamily="18" charset="0"/>
              </a:rPr>
              <a:t>Problems related to Equivalence of CFG</a:t>
            </a:r>
            <a:br>
              <a:rPr lang="en-IN" sz="3000" dirty="0">
                <a:latin typeface="Times New Roman" panose="02020603050405020304" pitchFamily="18" charset="0"/>
                <a:cs typeface="Times New Roman" panose="02020603050405020304" pitchFamily="18" charset="0"/>
              </a:rPr>
            </a:br>
            <a:endParaRPr lang="en-IN" sz="3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085FBF5-2C14-408E-86AC-4EBC77E1A788}"/>
              </a:ext>
            </a:extLst>
          </p:cNvPr>
          <p:cNvSpPr>
            <a:spLocks noGrp="1"/>
          </p:cNvSpPr>
          <p:nvPr>
            <p:ph type="subTitle" idx="1"/>
          </p:nvPr>
        </p:nvSpPr>
        <p:spPr>
          <a:xfrm>
            <a:off x="397565" y="0"/>
            <a:ext cx="9144000" cy="1188829"/>
          </a:xfrm>
        </p:spPr>
        <p:txBody>
          <a:bodyPr/>
          <a:lstStyle/>
          <a:p>
            <a:r>
              <a:rPr lang="en-IN" sz="4500" b="1" dirty="0"/>
              <a:t>UNIT-3</a:t>
            </a:r>
            <a:endParaRPr lang="en-IN" sz="4500" dirty="0"/>
          </a:p>
          <a:p>
            <a:endParaRPr lang="en-IN" dirty="0"/>
          </a:p>
        </p:txBody>
      </p:sp>
      <p:sp>
        <p:nvSpPr>
          <p:cNvPr id="5" name="object 4">
            <a:extLst>
              <a:ext uri="{FF2B5EF4-FFF2-40B4-BE49-F238E27FC236}">
                <a16:creationId xmlns:a16="http://schemas.microsoft.com/office/drawing/2014/main" id="{A8783D6F-A39F-400F-A8A0-BB6DC8893D3A}"/>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490917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31EF-EE95-4A79-AD0A-89BA775D6170}"/>
              </a:ext>
            </a:extLst>
          </p:cNvPr>
          <p:cNvSpPr>
            <a:spLocks noGrp="1"/>
          </p:cNvSpPr>
          <p:nvPr>
            <p:ph type="title"/>
          </p:nvPr>
        </p:nvSpPr>
        <p:spPr>
          <a:xfrm>
            <a:off x="321365" y="121478"/>
            <a:ext cx="10515600" cy="1119118"/>
          </a:xfrm>
        </p:spPr>
        <p:txBody>
          <a:bodyPr/>
          <a:lstStyle/>
          <a:p>
            <a:pPr algn="ctr"/>
            <a:r>
              <a:rPr lang="en-IN" dirty="0">
                <a:latin typeface="Times" panose="02020603050405020304" pitchFamily="18" charset="0"/>
                <a:cs typeface="Times" panose="02020603050405020304" pitchFamily="18" charset="0"/>
              </a:rPr>
              <a:t>Language Acceptability by PDA</a:t>
            </a:r>
          </a:p>
        </p:txBody>
      </p:sp>
      <p:sp>
        <p:nvSpPr>
          <p:cNvPr id="4" name="Content Placeholder 2">
            <a:extLst>
              <a:ext uri="{FF2B5EF4-FFF2-40B4-BE49-F238E27FC236}">
                <a16:creationId xmlns:a16="http://schemas.microsoft.com/office/drawing/2014/main" id="{108B711B-3D18-4029-9EB6-73721DDE1606}"/>
              </a:ext>
            </a:extLst>
          </p:cNvPr>
          <p:cNvSpPr txBox="1">
            <a:spLocks/>
          </p:cNvSpPr>
          <p:nvPr/>
        </p:nvSpPr>
        <p:spPr>
          <a:xfrm>
            <a:off x="1" y="1510748"/>
            <a:ext cx="11953460" cy="5347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8200"/>
            <a:r>
              <a:rPr lang="en-IN" sz="2500" dirty="0">
                <a:latin typeface="Times" panose="02020603050405020304" pitchFamily="18" charset="0"/>
                <a:ea typeface="Times" panose="02020603050405020304" pitchFamily="18" charset="0"/>
                <a:cs typeface="Times" panose="02020603050405020304" pitchFamily="18" charset="0"/>
              </a:rPr>
              <a:t>The  input string is  accepted  by the  PDA if:</a:t>
            </a:r>
            <a:endParaRPr lang="en-IN" sz="2500" dirty="0">
              <a:latin typeface="Times" panose="02020603050405020304" pitchFamily="18" charset="0"/>
              <a:ea typeface="Times New Roman" panose="02020603050405020304" pitchFamily="18" charset="0"/>
              <a:cs typeface="Times" panose="02020603050405020304" pitchFamily="18" charset="0"/>
            </a:endParaRPr>
          </a:p>
          <a:p>
            <a:pPr marL="342900" indent="-342900">
              <a:lnSpc>
                <a:spcPct val="92000"/>
              </a:lnSpc>
              <a:buFont typeface="Courier New" panose="02070309020205020404" pitchFamily="49" charset="0"/>
              <a:buChar char="o"/>
              <a:tabLst>
                <a:tab pos="1676400" algn="l"/>
              </a:tabLst>
            </a:pPr>
            <a:r>
              <a:rPr lang="en-IN" sz="2500" dirty="0">
                <a:latin typeface="Times" panose="02020603050405020304" pitchFamily="18" charset="0"/>
                <a:ea typeface="Times" panose="02020603050405020304" pitchFamily="18" charset="0"/>
                <a:cs typeface="Times" panose="02020603050405020304" pitchFamily="18" charset="0"/>
              </a:rPr>
              <a:t>The final state is reached .</a:t>
            </a:r>
            <a:endParaRPr lang="en-IN" sz="2500" dirty="0">
              <a:latin typeface="Times" panose="02020603050405020304" pitchFamily="18" charset="0"/>
              <a:ea typeface="Times New Roman" panose="02020603050405020304" pitchFamily="18" charset="0"/>
              <a:cs typeface="Times" panose="02020603050405020304" pitchFamily="18" charset="0"/>
            </a:endParaRPr>
          </a:p>
          <a:p>
            <a:pPr marL="342900" indent="-342900">
              <a:lnSpc>
                <a:spcPct val="92000"/>
              </a:lnSpc>
              <a:buFont typeface="Courier New" panose="02070309020205020404" pitchFamily="49" charset="0"/>
              <a:buChar char="o"/>
              <a:tabLst>
                <a:tab pos="1676400" algn="l"/>
              </a:tabLst>
            </a:pPr>
            <a:r>
              <a:rPr lang="en-IN" sz="2500" dirty="0">
                <a:latin typeface="Times" panose="02020603050405020304" pitchFamily="18" charset="0"/>
                <a:ea typeface="Times" panose="02020603050405020304" pitchFamily="18" charset="0"/>
                <a:cs typeface="Times" panose="02020603050405020304" pitchFamily="18" charset="0"/>
              </a:rPr>
              <a:t>The stack is empty.</a:t>
            </a:r>
            <a:endParaRPr lang="en-IN" sz="2500" dirty="0">
              <a:latin typeface="Times" panose="02020603050405020304" pitchFamily="18" charset="0"/>
              <a:ea typeface="Times New Roman" panose="02020603050405020304" pitchFamily="18" charset="0"/>
              <a:cs typeface="Times" panose="02020603050405020304" pitchFamily="18" charset="0"/>
            </a:endParaRPr>
          </a:p>
          <a:p>
            <a:r>
              <a:rPr lang="en-IN" sz="2500" dirty="0">
                <a:solidFill>
                  <a:srgbClr val="000000"/>
                </a:solidFill>
                <a:latin typeface="Times" panose="02020603050405020304" pitchFamily="18" charset="0"/>
                <a:cs typeface="Times" panose="02020603050405020304" pitchFamily="18" charset="0"/>
              </a:rPr>
              <a:t>For a PDA M=(Q, Σ ,Ґ ,δ ,q0 ,Z0 ,F ) we define : Language accepted by final state </a:t>
            </a:r>
            <a:r>
              <a:rPr lang="en-IN" sz="2500" b="1" dirty="0">
                <a:solidFill>
                  <a:srgbClr val="000000"/>
                </a:solidFill>
                <a:latin typeface="Times" panose="02020603050405020304" pitchFamily="18" charset="0"/>
                <a:cs typeface="Times" panose="02020603050405020304" pitchFamily="18" charset="0"/>
              </a:rPr>
              <a:t>L(M) </a:t>
            </a:r>
            <a:r>
              <a:rPr lang="en-IN" sz="2500" dirty="0">
                <a:solidFill>
                  <a:srgbClr val="000000"/>
                </a:solidFill>
                <a:latin typeface="Times" panose="02020603050405020304" pitchFamily="18" charset="0"/>
                <a:cs typeface="Times" panose="02020603050405020304" pitchFamily="18" charset="0"/>
              </a:rPr>
              <a:t>as: </a:t>
            </a:r>
          </a:p>
          <a:p>
            <a:pPr marL="0" indent="0">
              <a:buFont typeface="Arial" panose="020B0604020202020204" pitchFamily="34" charset="0"/>
              <a:buNone/>
            </a:pPr>
            <a:endParaRPr lang="en-IN" sz="2500" dirty="0">
              <a:solidFill>
                <a:srgbClr val="000000"/>
              </a:solidFill>
              <a:latin typeface="Times" panose="02020603050405020304" pitchFamily="18" charset="0"/>
              <a:cs typeface="Times" panose="02020603050405020304" pitchFamily="18" charset="0"/>
            </a:endParaRPr>
          </a:p>
          <a:p>
            <a:pPr marL="0" indent="0">
              <a:buFont typeface="Arial" panose="020B0604020202020204" pitchFamily="34" charset="0"/>
              <a:buNone/>
            </a:pPr>
            <a:r>
              <a:rPr lang="en-IN" sz="2500" b="1" dirty="0">
                <a:solidFill>
                  <a:srgbClr val="000000"/>
                </a:solidFill>
                <a:latin typeface="Times" panose="02020603050405020304" pitchFamily="18" charset="0"/>
                <a:cs typeface="Times" panose="02020603050405020304" pitchFamily="18" charset="0"/>
              </a:rPr>
              <a:t>{ w | (q0 , w , Z0 ) |--- ( p, Є , γ ) for some p in F and γ in Ґ * }. </a:t>
            </a:r>
          </a:p>
          <a:p>
            <a:pPr marL="0" indent="0">
              <a:buFont typeface="Arial" panose="020B0604020202020204" pitchFamily="34" charset="0"/>
              <a:buNone/>
            </a:pPr>
            <a:endParaRPr lang="en-IN" sz="2500" dirty="0">
              <a:solidFill>
                <a:srgbClr val="000000"/>
              </a:solidFill>
              <a:latin typeface="Times" panose="02020603050405020304" pitchFamily="18" charset="0"/>
              <a:cs typeface="Times" panose="02020603050405020304" pitchFamily="18" charset="0"/>
            </a:endParaRPr>
          </a:p>
          <a:p>
            <a:r>
              <a:rPr lang="en-IN" sz="2500" dirty="0">
                <a:solidFill>
                  <a:srgbClr val="000000"/>
                </a:solidFill>
                <a:latin typeface="Times" panose="02020603050405020304" pitchFamily="18" charset="0"/>
                <a:cs typeface="Times" panose="02020603050405020304" pitchFamily="18" charset="0"/>
              </a:rPr>
              <a:t>Language accepted by empty / null stack </a:t>
            </a:r>
            <a:r>
              <a:rPr lang="en-IN" sz="2500" b="1" dirty="0">
                <a:solidFill>
                  <a:srgbClr val="000000"/>
                </a:solidFill>
                <a:latin typeface="Times" panose="02020603050405020304" pitchFamily="18" charset="0"/>
                <a:cs typeface="Times" panose="02020603050405020304" pitchFamily="18" charset="0"/>
              </a:rPr>
              <a:t>N(M) </a:t>
            </a:r>
            <a:r>
              <a:rPr lang="en-IN" sz="2500" dirty="0">
                <a:solidFill>
                  <a:srgbClr val="000000"/>
                </a:solidFill>
                <a:latin typeface="Times" panose="02020603050405020304" pitchFamily="18" charset="0"/>
                <a:cs typeface="Times" panose="02020603050405020304" pitchFamily="18" charset="0"/>
              </a:rPr>
              <a:t>is: </a:t>
            </a:r>
          </a:p>
          <a:p>
            <a:pPr marL="0" indent="0">
              <a:buFont typeface="Arial" panose="020B0604020202020204" pitchFamily="34" charset="0"/>
              <a:buNone/>
            </a:pPr>
            <a:endParaRPr lang="en-IN" sz="2500" dirty="0">
              <a:solidFill>
                <a:srgbClr val="000000"/>
              </a:solidFill>
              <a:latin typeface="Times" panose="02020603050405020304" pitchFamily="18" charset="0"/>
              <a:cs typeface="Times" panose="02020603050405020304" pitchFamily="18" charset="0"/>
            </a:endParaRPr>
          </a:p>
          <a:p>
            <a:pPr marL="0" indent="0">
              <a:buFont typeface="Arial" panose="020B0604020202020204" pitchFamily="34" charset="0"/>
              <a:buNone/>
            </a:pPr>
            <a:r>
              <a:rPr lang="en-IN" sz="2500" b="1" dirty="0">
                <a:solidFill>
                  <a:srgbClr val="000000"/>
                </a:solidFill>
                <a:latin typeface="Times" panose="02020603050405020304" pitchFamily="18" charset="0"/>
                <a:cs typeface="Times" panose="02020603050405020304" pitchFamily="18" charset="0"/>
              </a:rPr>
              <a:t>{ w | (q0,w ,Z0) |----( p, </a:t>
            </a:r>
            <a:r>
              <a:rPr lang="az-Cyrl-AZ" sz="2500" b="1" dirty="0">
                <a:solidFill>
                  <a:srgbClr val="000000"/>
                </a:solidFill>
                <a:latin typeface="Times" panose="02020603050405020304" pitchFamily="18" charset="0"/>
                <a:cs typeface="Times" panose="02020603050405020304" pitchFamily="18" charset="0"/>
              </a:rPr>
              <a:t>Є, Є ) </a:t>
            </a:r>
            <a:r>
              <a:rPr lang="en-IN" sz="2500" b="1" dirty="0">
                <a:solidFill>
                  <a:srgbClr val="000000"/>
                </a:solidFill>
                <a:latin typeface="Times" panose="02020603050405020304" pitchFamily="18" charset="0"/>
                <a:cs typeface="Times" panose="02020603050405020304" pitchFamily="18" charset="0"/>
              </a:rPr>
              <a:t>for some p in Q}. </a:t>
            </a:r>
            <a:endParaRPr lang="en-IN" sz="2500" b="1" dirty="0">
              <a:latin typeface="Times" panose="02020603050405020304" pitchFamily="18" charset="0"/>
              <a:cs typeface="Times" panose="02020603050405020304" pitchFamily="18" charset="0"/>
            </a:endParaRPr>
          </a:p>
        </p:txBody>
      </p:sp>
      <p:sp>
        <p:nvSpPr>
          <p:cNvPr id="3" name="object 4">
            <a:extLst>
              <a:ext uri="{FF2B5EF4-FFF2-40B4-BE49-F238E27FC236}">
                <a16:creationId xmlns:a16="http://schemas.microsoft.com/office/drawing/2014/main" id="{60429529-3A0F-4C65-B6F7-E6D3C881958D}"/>
              </a:ext>
            </a:extLst>
          </p:cNvPr>
          <p:cNvSpPr>
            <a:spLocks noChangeArrowheads="1"/>
          </p:cNvSpPr>
          <p:nvPr/>
        </p:nvSpPr>
        <p:spPr bwMode="auto">
          <a:xfrm>
            <a:off x="10229850" y="2564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082592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1AB983-5DC1-4F94-8569-E0F99381DA64}"/>
              </a:ext>
            </a:extLst>
          </p:cNvPr>
          <p:cNvPicPr>
            <a:picLocks noChangeAspect="1"/>
          </p:cNvPicPr>
          <p:nvPr/>
        </p:nvPicPr>
        <p:blipFill>
          <a:blip r:embed="rId2"/>
          <a:stretch>
            <a:fillRect/>
          </a:stretch>
        </p:blipFill>
        <p:spPr>
          <a:xfrm>
            <a:off x="1802297" y="225287"/>
            <a:ext cx="7858538" cy="1285461"/>
          </a:xfrm>
          <a:prstGeom prst="rect">
            <a:avLst/>
          </a:prstGeom>
        </p:spPr>
      </p:pic>
      <p:pic>
        <p:nvPicPr>
          <p:cNvPr id="7" name="Picture 6">
            <a:extLst>
              <a:ext uri="{FF2B5EF4-FFF2-40B4-BE49-F238E27FC236}">
                <a16:creationId xmlns:a16="http://schemas.microsoft.com/office/drawing/2014/main" id="{D6D184E0-A069-4DBB-963B-E0769B1D66B5}"/>
              </a:ext>
            </a:extLst>
          </p:cNvPr>
          <p:cNvPicPr>
            <a:picLocks noChangeAspect="1"/>
          </p:cNvPicPr>
          <p:nvPr/>
        </p:nvPicPr>
        <p:blipFill>
          <a:blip r:embed="rId3"/>
          <a:stretch>
            <a:fillRect/>
          </a:stretch>
        </p:blipFill>
        <p:spPr>
          <a:xfrm>
            <a:off x="609600" y="1417982"/>
            <a:ext cx="11251095" cy="5075583"/>
          </a:xfrm>
          <a:prstGeom prst="rect">
            <a:avLst/>
          </a:prstGeom>
        </p:spPr>
      </p:pic>
    </p:spTree>
    <p:extLst>
      <p:ext uri="{BB962C8B-B14F-4D97-AF65-F5344CB8AC3E}">
        <p14:creationId xmlns:p14="http://schemas.microsoft.com/office/powerpoint/2010/main" val="180790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BB212-118F-4D4B-B29F-015D1EC3E412}"/>
              </a:ext>
            </a:extLst>
          </p:cNvPr>
          <p:cNvSpPr>
            <a:spLocks noGrp="1"/>
          </p:cNvSpPr>
          <p:nvPr>
            <p:ph type="title"/>
          </p:nvPr>
        </p:nvSpPr>
        <p:spPr>
          <a:xfrm>
            <a:off x="195470" y="49697"/>
            <a:ext cx="10515600" cy="838199"/>
          </a:xfrm>
        </p:spPr>
        <p:txBody>
          <a:bodyPr>
            <a:normAutofit/>
          </a:bodyPr>
          <a:lstStyle/>
          <a:p>
            <a:pPr algn="ctr"/>
            <a:r>
              <a:rPr lang="en-IN" sz="4000" b="1" kern="1800" spc="25" dirty="0">
                <a:solidFill>
                  <a:srgbClr val="111111"/>
                </a:solidFill>
                <a:effectLst/>
                <a:latin typeface="Arial" panose="020B0604020202020204" pitchFamily="34" charset="0"/>
                <a:ea typeface="Times New Roman" panose="02020603050405020304" pitchFamily="18" charset="0"/>
              </a:rPr>
              <a:t>Instantaneous Description</a:t>
            </a:r>
            <a:endParaRPr lang="en-IN" sz="4000" dirty="0"/>
          </a:p>
        </p:txBody>
      </p:sp>
      <p:sp>
        <p:nvSpPr>
          <p:cNvPr id="3" name="Content Placeholder 2">
            <a:extLst>
              <a:ext uri="{FF2B5EF4-FFF2-40B4-BE49-F238E27FC236}">
                <a16:creationId xmlns:a16="http://schemas.microsoft.com/office/drawing/2014/main" id="{80C8760E-8E9B-41C0-8B66-D0311AB20CE7}"/>
              </a:ext>
            </a:extLst>
          </p:cNvPr>
          <p:cNvSpPr>
            <a:spLocks noGrp="1"/>
          </p:cNvSpPr>
          <p:nvPr>
            <p:ph idx="1"/>
          </p:nvPr>
        </p:nvSpPr>
        <p:spPr>
          <a:xfrm>
            <a:off x="1" y="887896"/>
            <a:ext cx="12099234" cy="5917027"/>
          </a:xfrm>
        </p:spPr>
        <p:txBody>
          <a:bodyPr>
            <a:normAutofit/>
          </a:bodyPr>
          <a:lstStyle/>
          <a:p>
            <a:pPr marL="685800"/>
            <a:r>
              <a:rPr lang="en-IN" sz="1800" dirty="0">
                <a:effectLst/>
                <a:latin typeface="Times" panose="02020603050405020304" pitchFamily="18" charset="0"/>
                <a:ea typeface="Times" panose="02020603050405020304" pitchFamily="18" charset="0"/>
                <a:cs typeface="Times" panose="02020603050405020304" pitchFamily="18" charset="0"/>
              </a:rPr>
              <a:t>ID  describe the configuration of a PDA at a given instant.ID  is a triple such as</a:t>
            </a:r>
            <a:endParaRPr lang="en-IN" sz="1800" dirty="0">
              <a:effectLst/>
              <a:latin typeface="Times" panose="02020603050405020304" pitchFamily="18" charset="0"/>
              <a:ea typeface="Times New Roman" panose="02020603050405020304" pitchFamily="18" charset="0"/>
              <a:cs typeface="Times" panose="02020603050405020304" pitchFamily="18" charset="0"/>
            </a:endParaRPr>
          </a:p>
          <a:p>
            <a:pPr marL="457200">
              <a:lnSpc>
                <a:spcPct val="78000"/>
              </a:lnSpc>
            </a:pPr>
            <a:r>
              <a:rPr lang="en-IN" sz="1800" dirty="0">
                <a:effectLst/>
                <a:latin typeface="Times" panose="02020603050405020304" pitchFamily="18" charset="0"/>
                <a:ea typeface="Times" panose="02020603050405020304" pitchFamily="18" charset="0"/>
                <a:cs typeface="Times" panose="02020603050405020304" pitchFamily="18" charset="0"/>
              </a:rPr>
              <a:t>(q, w ,</a:t>
            </a:r>
            <a:r>
              <a:rPr lang="en-IN" sz="1800" dirty="0">
                <a:effectLst/>
                <a:latin typeface="Times" panose="02020603050405020304" pitchFamily="18" charset="0"/>
                <a:ea typeface="Gabriola" panose="04040605051002020D02" pitchFamily="82" charset="0"/>
                <a:cs typeface="Times" panose="02020603050405020304" pitchFamily="18" charset="0"/>
              </a:rPr>
              <a:t>γ</a:t>
            </a:r>
            <a:r>
              <a:rPr lang="en-IN" sz="1800" dirty="0">
                <a:effectLst/>
                <a:latin typeface="Times" panose="02020603050405020304" pitchFamily="18" charset="0"/>
                <a:ea typeface="Times" panose="02020603050405020304" pitchFamily="18" charset="0"/>
                <a:cs typeface="Times" panose="02020603050405020304" pitchFamily="18" charset="0"/>
              </a:rPr>
              <a:t> ) , where  q is a state , w is a string of input symbols and </a:t>
            </a:r>
            <a:r>
              <a:rPr lang="en-IN" sz="1800" dirty="0">
                <a:effectLst/>
                <a:latin typeface="Times" panose="02020603050405020304" pitchFamily="18" charset="0"/>
                <a:ea typeface="Gabriola" panose="04040605051002020D02" pitchFamily="82" charset="0"/>
                <a:cs typeface="Times" panose="02020603050405020304" pitchFamily="18" charset="0"/>
              </a:rPr>
              <a:t>γ  </a:t>
            </a:r>
            <a:r>
              <a:rPr lang="en-IN" sz="1800" dirty="0">
                <a:effectLst/>
                <a:latin typeface="Times" panose="02020603050405020304" pitchFamily="18" charset="0"/>
                <a:ea typeface="Times" panose="02020603050405020304" pitchFamily="18" charset="0"/>
                <a:cs typeface="Times" panose="02020603050405020304" pitchFamily="18" charset="0"/>
              </a:rPr>
              <a:t>is a string of stack symbols.</a:t>
            </a:r>
            <a:endParaRPr lang="en-IN" sz="1800" dirty="0">
              <a:effectLst/>
              <a:latin typeface="Times" panose="02020603050405020304" pitchFamily="18" charset="0"/>
              <a:ea typeface="Times New Roman" panose="02020603050405020304" pitchFamily="18" charset="0"/>
              <a:cs typeface="Times" panose="02020603050405020304" pitchFamily="18" charset="0"/>
            </a:endParaRPr>
          </a:p>
          <a:p>
            <a:endParaRPr lang="en-IN" sz="1800" dirty="0">
              <a:solidFill>
                <a:srgbClr val="222222"/>
              </a:solidFill>
              <a:effectLst/>
              <a:latin typeface="Times" panose="02020603050405020304" pitchFamily="18" charset="0"/>
              <a:ea typeface="Times New Roman" panose="02020603050405020304" pitchFamily="18" charset="0"/>
              <a:cs typeface="Times" panose="02020603050405020304" pitchFamily="18" charset="0"/>
            </a:endParaRPr>
          </a:p>
          <a:p>
            <a:r>
              <a:rPr lang="en-IN" sz="1800" dirty="0">
                <a:solidFill>
                  <a:srgbClr val="222222"/>
                </a:solidFill>
                <a:effectLst/>
                <a:latin typeface="Times" panose="02020603050405020304" pitchFamily="18" charset="0"/>
                <a:ea typeface="Times New Roman" panose="02020603050405020304" pitchFamily="18" charset="0"/>
                <a:cs typeface="Times" panose="02020603050405020304" pitchFamily="18" charset="0"/>
              </a:rPr>
              <a:t>Instantaneous Description (ID) is an informal notation of how a PDA “computes” a input string and make a decision that string is accepted or rejected. </a:t>
            </a:r>
          </a:p>
          <a:p>
            <a:pPr algn="just">
              <a:lnSpc>
                <a:spcPct val="107000"/>
              </a:lnSpc>
              <a:spcAft>
                <a:spcPts val="1950"/>
              </a:spcAft>
            </a:pPr>
            <a:r>
              <a:rPr lang="en-IN" sz="1800" dirty="0">
                <a:solidFill>
                  <a:srgbClr val="222222"/>
                </a:solidFill>
                <a:effectLst/>
                <a:latin typeface="Times" panose="02020603050405020304" pitchFamily="18" charset="0"/>
                <a:ea typeface="Times New Roman" panose="02020603050405020304" pitchFamily="18" charset="0"/>
                <a:cs typeface="Times" panose="02020603050405020304" pitchFamily="18" charset="0"/>
              </a:rPr>
              <a:t>The relevant factors of pushdown configuration notation by a triple (q, w, γ) where;</a:t>
            </a:r>
            <a:endParaRPr lang="en-IN" sz="1800" dirty="0">
              <a:effectLst/>
              <a:latin typeface="Times" panose="02020603050405020304" pitchFamily="18" charset="0"/>
              <a:ea typeface="Calibri" panose="020F0502020204030204" pitchFamily="34" charset="0"/>
              <a:cs typeface="Times" panose="02020603050405020304"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IN" sz="1800" dirty="0">
                <a:solidFill>
                  <a:srgbClr val="222222"/>
                </a:solidFill>
                <a:effectLst/>
                <a:latin typeface="Times" panose="02020603050405020304" pitchFamily="18" charset="0"/>
                <a:ea typeface="Times New Roman" panose="02020603050405020304" pitchFamily="18" charset="0"/>
                <a:cs typeface="Times" panose="02020603050405020304" pitchFamily="18" charset="0"/>
              </a:rPr>
              <a:t>q is the current state of the control unit</a:t>
            </a:r>
            <a:endParaRPr lang="en-IN" sz="1800" dirty="0">
              <a:effectLst/>
              <a:latin typeface="Times" panose="02020603050405020304" pitchFamily="18" charset="0"/>
              <a:ea typeface="Calibri" panose="020F0502020204030204" pitchFamily="34" charset="0"/>
              <a:cs typeface="Times" panose="02020603050405020304"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IN" sz="1800" dirty="0">
                <a:solidFill>
                  <a:srgbClr val="222222"/>
                </a:solidFill>
                <a:effectLst/>
                <a:latin typeface="Times" panose="02020603050405020304" pitchFamily="18" charset="0"/>
                <a:ea typeface="Times New Roman" panose="02020603050405020304" pitchFamily="18" charset="0"/>
                <a:cs typeface="Times" panose="02020603050405020304" pitchFamily="18" charset="0"/>
              </a:rPr>
              <a:t>w is the unread part of the input string or the remaining input alphabets</a:t>
            </a:r>
          </a:p>
          <a:p>
            <a:pPr marL="342900" indent="-342900" algn="just">
              <a:lnSpc>
                <a:spcPct val="107000"/>
              </a:lnSpc>
              <a:spcAft>
                <a:spcPts val="750"/>
              </a:spcAft>
              <a:buSzPts val="1000"/>
              <a:buFont typeface="Symbol" panose="05050102010706020507" pitchFamily="18" charset="2"/>
              <a:buChar char=""/>
              <a:tabLst>
                <a:tab pos="457200" algn="l"/>
              </a:tabLst>
            </a:pPr>
            <a:r>
              <a:rPr lang="en-IN" sz="1800" dirty="0">
                <a:solidFill>
                  <a:srgbClr val="222222"/>
                </a:solidFill>
                <a:effectLst/>
                <a:latin typeface="Times" panose="02020603050405020304" pitchFamily="18" charset="0"/>
                <a:ea typeface="Times New Roman" panose="02020603050405020304" pitchFamily="18" charset="0"/>
                <a:cs typeface="Times" panose="02020603050405020304" pitchFamily="18" charset="0"/>
              </a:rPr>
              <a:t>γ is the current contents of the PDA stack.</a:t>
            </a:r>
          </a:p>
          <a:p>
            <a:pPr marL="342900" indent="-342900" algn="just">
              <a:lnSpc>
                <a:spcPct val="107000"/>
              </a:lnSpc>
              <a:spcAft>
                <a:spcPts val="750"/>
              </a:spcAft>
              <a:buSzPts val="1000"/>
              <a:buFont typeface="Symbol" panose="05050102010706020507" pitchFamily="18" charset="2"/>
              <a:buChar char=""/>
              <a:tabLst>
                <a:tab pos="457200" algn="l"/>
              </a:tabLst>
            </a:pPr>
            <a:r>
              <a:rPr lang="en-IN" sz="1800" dirty="0">
                <a:solidFill>
                  <a:srgbClr val="222222"/>
                </a:solidFill>
                <a:effectLst/>
                <a:latin typeface="Times" panose="02020603050405020304" pitchFamily="18" charset="0"/>
                <a:ea typeface="Times New Roman" panose="02020603050405020304" pitchFamily="18" charset="0"/>
                <a:cs typeface="Times" panose="02020603050405020304" pitchFamily="18" charset="0"/>
              </a:rPr>
              <a:t> Such a triple notation is called an instantaneous description or ID of the pushdown automata.</a:t>
            </a:r>
          </a:p>
          <a:p>
            <a:r>
              <a:rPr lang="en-IN" sz="1800" dirty="0">
                <a:solidFill>
                  <a:srgbClr val="222222"/>
                </a:solidFill>
                <a:effectLst/>
                <a:latin typeface="Times" panose="02020603050405020304" pitchFamily="18" charset="0"/>
                <a:ea typeface="Times New Roman" panose="02020603050405020304" pitchFamily="18" charset="0"/>
                <a:cs typeface="Times" panose="02020603050405020304" pitchFamily="18" charset="0"/>
              </a:rPr>
              <a:t>It is also useful to represent as part of the configuration the portion of the input that remains.</a:t>
            </a:r>
            <a:endParaRPr lang="en-IN" sz="1800" dirty="0">
              <a:effectLst/>
              <a:latin typeface="Times" panose="02020603050405020304" pitchFamily="18" charset="0"/>
              <a:ea typeface="Calibri" panose="020F0502020204030204" pitchFamily="34" charset="0"/>
              <a:cs typeface="Times" panose="02020603050405020304" pitchFamily="18" charset="0"/>
            </a:endParaRPr>
          </a:p>
          <a:p>
            <a:pPr marL="342900" indent="-342900" algn="just">
              <a:lnSpc>
                <a:spcPct val="107000"/>
              </a:lnSpc>
              <a:spcAft>
                <a:spcPts val="750"/>
              </a:spcAft>
              <a:buSzPts val="1000"/>
              <a:buFont typeface="Symbol" panose="05050102010706020507" pitchFamily="18" charset="2"/>
              <a:buChar char=""/>
              <a:tabLst>
                <a:tab pos="4572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object 4">
            <a:extLst>
              <a:ext uri="{FF2B5EF4-FFF2-40B4-BE49-F238E27FC236}">
                <a16:creationId xmlns:a16="http://schemas.microsoft.com/office/drawing/2014/main" id="{F44B146A-0282-4D9F-8ACD-15ED912E5BC8}"/>
              </a:ext>
            </a:extLst>
          </p:cNvPr>
          <p:cNvSpPr>
            <a:spLocks noChangeArrowheads="1"/>
          </p:cNvSpPr>
          <p:nvPr/>
        </p:nvSpPr>
        <p:spPr bwMode="auto">
          <a:xfrm>
            <a:off x="9859203" y="49696"/>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dirty="0"/>
          </a:p>
        </p:txBody>
      </p:sp>
    </p:spTree>
    <p:extLst>
      <p:ext uri="{BB962C8B-B14F-4D97-AF65-F5344CB8AC3E}">
        <p14:creationId xmlns:p14="http://schemas.microsoft.com/office/powerpoint/2010/main" val="3572432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535369-861F-4CFC-89C8-9F71D7C5D39B}"/>
              </a:ext>
            </a:extLst>
          </p:cNvPr>
          <p:cNvPicPr>
            <a:picLocks noChangeAspect="1"/>
          </p:cNvPicPr>
          <p:nvPr/>
        </p:nvPicPr>
        <p:blipFill>
          <a:blip r:embed="rId2"/>
          <a:stretch>
            <a:fillRect/>
          </a:stretch>
        </p:blipFill>
        <p:spPr>
          <a:xfrm>
            <a:off x="649356" y="1802297"/>
            <a:ext cx="10363200" cy="3843130"/>
          </a:xfrm>
          <a:prstGeom prst="rect">
            <a:avLst/>
          </a:prstGeom>
        </p:spPr>
      </p:pic>
      <p:sp>
        <p:nvSpPr>
          <p:cNvPr id="2" name="object 4">
            <a:extLst>
              <a:ext uri="{FF2B5EF4-FFF2-40B4-BE49-F238E27FC236}">
                <a16:creationId xmlns:a16="http://schemas.microsoft.com/office/drawing/2014/main" id="{9916E7D1-60AB-438D-B5A0-22CE6E4FD75B}"/>
              </a:ext>
            </a:extLst>
          </p:cNvPr>
          <p:cNvSpPr>
            <a:spLocks noChangeArrowheads="1"/>
          </p:cNvSpPr>
          <p:nvPr/>
        </p:nvSpPr>
        <p:spPr bwMode="auto">
          <a:xfrm>
            <a:off x="10229850" y="25643"/>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4092155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1D55F0-5583-4774-9D92-7D4158BF304A}"/>
              </a:ext>
            </a:extLst>
          </p:cNvPr>
          <p:cNvPicPr>
            <a:picLocks noChangeAspect="1"/>
          </p:cNvPicPr>
          <p:nvPr/>
        </p:nvPicPr>
        <p:blipFill>
          <a:blip r:embed="rId2"/>
          <a:stretch>
            <a:fillRect/>
          </a:stretch>
        </p:blipFill>
        <p:spPr>
          <a:xfrm>
            <a:off x="731836" y="-47625"/>
            <a:ext cx="10863816" cy="2570921"/>
          </a:xfrm>
          <a:prstGeom prst="rect">
            <a:avLst/>
          </a:prstGeom>
        </p:spPr>
      </p:pic>
      <p:pic>
        <p:nvPicPr>
          <p:cNvPr id="7" name="Picture 6">
            <a:extLst>
              <a:ext uri="{FF2B5EF4-FFF2-40B4-BE49-F238E27FC236}">
                <a16:creationId xmlns:a16="http://schemas.microsoft.com/office/drawing/2014/main" id="{6BDEF999-7843-424C-9FBF-9651A6CF54FB}"/>
              </a:ext>
            </a:extLst>
          </p:cNvPr>
          <p:cNvPicPr>
            <a:picLocks noChangeAspect="1"/>
          </p:cNvPicPr>
          <p:nvPr/>
        </p:nvPicPr>
        <p:blipFill>
          <a:blip r:embed="rId3"/>
          <a:stretch>
            <a:fillRect/>
          </a:stretch>
        </p:blipFill>
        <p:spPr>
          <a:xfrm>
            <a:off x="834887" y="2618546"/>
            <a:ext cx="10522225" cy="2060713"/>
          </a:xfrm>
          <a:prstGeom prst="rect">
            <a:avLst/>
          </a:prstGeom>
        </p:spPr>
      </p:pic>
      <p:pic>
        <p:nvPicPr>
          <p:cNvPr id="3" name="Picture 2">
            <a:extLst>
              <a:ext uri="{FF2B5EF4-FFF2-40B4-BE49-F238E27FC236}">
                <a16:creationId xmlns:a16="http://schemas.microsoft.com/office/drawing/2014/main" id="{C8E3DC98-813B-4E1F-8698-45AAA0DE902C}"/>
              </a:ext>
            </a:extLst>
          </p:cNvPr>
          <p:cNvPicPr>
            <a:picLocks noChangeAspect="1"/>
          </p:cNvPicPr>
          <p:nvPr/>
        </p:nvPicPr>
        <p:blipFill>
          <a:blip r:embed="rId4"/>
          <a:stretch>
            <a:fillRect/>
          </a:stretch>
        </p:blipFill>
        <p:spPr>
          <a:xfrm>
            <a:off x="477079" y="4518989"/>
            <a:ext cx="11714922" cy="2060714"/>
          </a:xfrm>
          <a:prstGeom prst="rect">
            <a:avLst/>
          </a:prstGeom>
        </p:spPr>
      </p:pic>
      <p:sp>
        <p:nvSpPr>
          <p:cNvPr id="2" name="object 4">
            <a:extLst>
              <a:ext uri="{FF2B5EF4-FFF2-40B4-BE49-F238E27FC236}">
                <a16:creationId xmlns:a16="http://schemas.microsoft.com/office/drawing/2014/main" id="{C1E6AECB-4D9F-487A-B6E6-E31FF2D608B0}"/>
              </a:ext>
            </a:extLst>
          </p:cNvPr>
          <p:cNvSpPr>
            <a:spLocks noChangeArrowheads="1"/>
          </p:cNvSpPr>
          <p:nvPr/>
        </p:nvSpPr>
        <p:spPr bwMode="auto">
          <a:xfrm>
            <a:off x="10229850" y="25643"/>
            <a:ext cx="1962150" cy="838200"/>
          </a:xfrm>
          <a:prstGeom prst="rect">
            <a:avLst/>
          </a:prstGeom>
          <a:blipFill dpi="0" rotWithShape="1">
            <a:blip r:embed="rId5"/>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776511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63265-55A5-41EC-A855-EFC7880D005A}"/>
              </a:ext>
            </a:extLst>
          </p:cNvPr>
          <p:cNvPicPr>
            <a:picLocks noChangeAspect="1"/>
          </p:cNvPicPr>
          <p:nvPr/>
        </p:nvPicPr>
        <p:blipFill>
          <a:blip r:embed="rId2"/>
          <a:stretch>
            <a:fillRect/>
          </a:stretch>
        </p:blipFill>
        <p:spPr>
          <a:xfrm>
            <a:off x="1" y="22569"/>
            <a:ext cx="5876926" cy="3562522"/>
          </a:xfrm>
          <a:prstGeom prst="rect">
            <a:avLst/>
          </a:prstGeom>
        </p:spPr>
      </p:pic>
      <p:pic>
        <p:nvPicPr>
          <p:cNvPr id="7" name="Picture 6">
            <a:extLst>
              <a:ext uri="{FF2B5EF4-FFF2-40B4-BE49-F238E27FC236}">
                <a16:creationId xmlns:a16="http://schemas.microsoft.com/office/drawing/2014/main" id="{F3F9B360-2DF7-4063-AE9D-413D9BC508FB}"/>
              </a:ext>
            </a:extLst>
          </p:cNvPr>
          <p:cNvPicPr>
            <a:picLocks noChangeAspect="1"/>
          </p:cNvPicPr>
          <p:nvPr/>
        </p:nvPicPr>
        <p:blipFill>
          <a:blip r:embed="rId3"/>
          <a:stretch>
            <a:fillRect/>
          </a:stretch>
        </p:blipFill>
        <p:spPr>
          <a:xfrm>
            <a:off x="63467" y="3534639"/>
            <a:ext cx="5813459" cy="3335558"/>
          </a:xfrm>
          <a:prstGeom prst="rect">
            <a:avLst/>
          </a:prstGeom>
        </p:spPr>
      </p:pic>
      <p:pic>
        <p:nvPicPr>
          <p:cNvPr id="9" name="Picture 8">
            <a:extLst>
              <a:ext uri="{FF2B5EF4-FFF2-40B4-BE49-F238E27FC236}">
                <a16:creationId xmlns:a16="http://schemas.microsoft.com/office/drawing/2014/main" id="{5604E308-11C8-468A-8801-9DCEFD90D156}"/>
              </a:ext>
            </a:extLst>
          </p:cNvPr>
          <p:cNvPicPr>
            <a:picLocks noChangeAspect="1"/>
          </p:cNvPicPr>
          <p:nvPr/>
        </p:nvPicPr>
        <p:blipFill>
          <a:blip r:embed="rId4"/>
          <a:stretch>
            <a:fillRect/>
          </a:stretch>
        </p:blipFill>
        <p:spPr>
          <a:xfrm>
            <a:off x="5876926" y="128208"/>
            <a:ext cx="6200773" cy="3300792"/>
          </a:xfrm>
          <a:prstGeom prst="rect">
            <a:avLst/>
          </a:prstGeom>
        </p:spPr>
      </p:pic>
      <p:pic>
        <p:nvPicPr>
          <p:cNvPr id="11" name="Picture 10">
            <a:extLst>
              <a:ext uri="{FF2B5EF4-FFF2-40B4-BE49-F238E27FC236}">
                <a16:creationId xmlns:a16="http://schemas.microsoft.com/office/drawing/2014/main" id="{3A8586A8-E500-4BF9-ACC4-C4BBDDCC6260}"/>
              </a:ext>
            </a:extLst>
          </p:cNvPr>
          <p:cNvPicPr>
            <a:picLocks noChangeAspect="1"/>
          </p:cNvPicPr>
          <p:nvPr/>
        </p:nvPicPr>
        <p:blipFill>
          <a:blip r:embed="rId5"/>
          <a:stretch>
            <a:fillRect/>
          </a:stretch>
        </p:blipFill>
        <p:spPr>
          <a:xfrm>
            <a:off x="5876927" y="3167271"/>
            <a:ext cx="6200772" cy="3562522"/>
          </a:xfrm>
          <a:prstGeom prst="rect">
            <a:avLst/>
          </a:prstGeom>
        </p:spPr>
      </p:pic>
      <p:sp>
        <p:nvSpPr>
          <p:cNvPr id="2" name="object 4">
            <a:extLst>
              <a:ext uri="{FF2B5EF4-FFF2-40B4-BE49-F238E27FC236}">
                <a16:creationId xmlns:a16="http://schemas.microsoft.com/office/drawing/2014/main" id="{D2613C1A-F1AC-48B6-B942-BE0F79DFA396}"/>
              </a:ext>
            </a:extLst>
          </p:cNvPr>
          <p:cNvSpPr>
            <a:spLocks noChangeArrowheads="1"/>
          </p:cNvSpPr>
          <p:nvPr/>
        </p:nvSpPr>
        <p:spPr bwMode="auto">
          <a:xfrm>
            <a:off x="10229850" y="25643"/>
            <a:ext cx="1962150" cy="838200"/>
          </a:xfrm>
          <a:prstGeom prst="rect">
            <a:avLst/>
          </a:prstGeom>
          <a:blipFill dpi="0" rotWithShape="1">
            <a:blip r:embed="rId6"/>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265154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BE4C-1999-41E0-AAE8-222EA2865139}"/>
              </a:ext>
            </a:extLst>
          </p:cNvPr>
          <p:cNvSpPr>
            <a:spLocks noGrp="1"/>
          </p:cNvSpPr>
          <p:nvPr>
            <p:ph type="title"/>
          </p:nvPr>
        </p:nvSpPr>
        <p:spPr>
          <a:xfrm>
            <a:off x="185531" y="365125"/>
            <a:ext cx="11767930" cy="1325563"/>
          </a:xfrm>
        </p:spPr>
        <p:txBody>
          <a:bodyPr>
            <a:noAutofit/>
          </a:bodyPr>
          <a:lstStyle/>
          <a:p>
            <a:r>
              <a:rPr lang="en-IN" sz="4000" b="1" i="0" u="none" strike="noStrike" baseline="0" dirty="0">
                <a:solidFill>
                  <a:srgbClr val="000000"/>
                </a:solidFill>
                <a:latin typeface="Times New Roman" panose="02020603050405020304" pitchFamily="18" charset="0"/>
              </a:rPr>
              <a:t>Give examples of languages handled by PDA. </a:t>
            </a:r>
            <a:endParaRPr lang="en-IN" sz="4000" dirty="0"/>
          </a:p>
        </p:txBody>
      </p:sp>
      <p:sp>
        <p:nvSpPr>
          <p:cNvPr id="3" name="Content Placeholder 2">
            <a:extLst>
              <a:ext uri="{FF2B5EF4-FFF2-40B4-BE49-F238E27FC236}">
                <a16:creationId xmlns:a16="http://schemas.microsoft.com/office/drawing/2014/main" id="{7213E536-DF9C-45A5-B4FD-D304EADE2227}"/>
              </a:ext>
            </a:extLst>
          </p:cNvPr>
          <p:cNvSpPr>
            <a:spLocks noGrp="1"/>
          </p:cNvSpPr>
          <p:nvPr>
            <p:ph idx="1"/>
          </p:nvPr>
        </p:nvSpPr>
        <p:spPr>
          <a:xfrm>
            <a:off x="838200" y="2506662"/>
            <a:ext cx="10515600" cy="4351338"/>
          </a:xfrm>
        </p:spPr>
        <p:txBody>
          <a:bodyPr>
            <a:normAutofit/>
          </a:bodyPr>
          <a:lstStyle/>
          <a:p>
            <a:r>
              <a:rPr lang="en-IN" sz="3000" b="0" i="0" u="none" strike="noStrike" baseline="0" dirty="0">
                <a:solidFill>
                  <a:srgbClr val="000000"/>
                </a:solidFill>
                <a:latin typeface="Times New Roman" panose="02020603050405020304" pitchFamily="18" charset="0"/>
              </a:rPr>
              <a:t> L={ a</a:t>
            </a:r>
            <a:r>
              <a:rPr lang="en-IN" sz="3000" b="0" i="0" u="none" strike="noStrike" baseline="30000" dirty="0">
                <a:solidFill>
                  <a:srgbClr val="000000"/>
                </a:solidFill>
                <a:latin typeface="Times New Roman" panose="02020603050405020304" pitchFamily="18" charset="0"/>
              </a:rPr>
              <a:t>n</a:t>
            </a:r>
            <a:r>
              <a:rPr lang="en-IN" sz="3000" b="0" i="0" u="none" strike="noStrike" baseline="0" dirty="0">
                <a:solidFill>
                  <a:srgbClr val="000000"/>
                </a:solidFill>
                <a:latin typeface="Times New Roman" panose="02020603050405020304" pitchFamily="18" charset="0"/>
              </a:rPr>
              <a:t>b</a:t>
            </a:r>
            <a:r>
              <a:rPr lang="en-IN" sz="3000" b="0" i="0" u="none" strike="noStrike" baseline="30000" dirty="0">
                <a:solidFill>
                  <a:srgbClr val="000000"/>
                </a:solidFill>
                <a:latin typeface="Times New Roman" panose="02020603050405020304" pitchFamily="18" charset="0"/>
              </a:rPr>
              <a:t>n</a:t>
            </a:r>
            <a:r>
              <a:rPr lang="en-IN" sz="3000" b="0" i="0" u="none" strike="noStrike" baseline="0" dirty="0">
                <a:solidFill>
                  <a:srgbClr val="000000"/>
                </a:solidFill>
                <a:latin typeface="Times New Roman" panose="02020603050405020304" pitchFamily="18" charset="0"/>
              </a:rPr>
              <a:t> | n&gt;=0 },here n is unbounded , hence counting cannot be done by finite memory. So we require a PDA ,a machine that can count without limit. </a:t>
            </a:r>
          </a:p>
          <a:p>
            <a:r>
              <a:rPr lang="en-IN" sz="3000" b="0" i="0" u="none" strike="noStrike" baseline="0" dirty="0">
                <a:solidFill>
                  <a:srgbClr val="000000"/>
                </a:solidFill>
                <a:latin typeface="Times New Roman" panose="02020603050405020304" pitchFamily="18" charset="0"/>
              </a:rPr>
              <a:t> L= { ww</a:t>
            </a:r>
            <a:r>
              <a:rPr lang="en-IN" sz="3000" b="0" i="0" u="none" strike="noStrike" baseline="30000" dirty="0">
                <a:solidFill>
                  <a:srgbClr val="000000"/>
                </a:solidFill>
                <a:latin typeface="Times New Roman" panose="02020603050405020304" pitchFamily="18" charset="0"/>
              </a:rPr>
              <a:t>R</a:t>
            </a:r>
            <a:r>
              <a:rPr lang="en-IN" sz="3000" b="0" i="0" u="none" strike="noStrike" baseline="0" dirty="0">
                <a:solidFill>
                  <a:srgbClr val="000000"/>
                </a:solidFill>
                <a:latin typeface="Times New Roman" panose="02020603050405020304" pitchFamily="18" charset="0"/>
              </a:rPr>
              <a:t> | w Є {</a:t>
            </a:r>
            <a:r>
              <a:rPr lang="en-IN" sz="3000" b="0" i="0" u="none" strike="noStrike" baseline="0" dirty="0" err="1">
                <a:solidFill>
                  <a:srgbClr val="000000"/>
                </a:solidFill>
                <a:latin typeface="Times New Roman" panose="02020603050405020304" pitchFamily="18" charset="0"/>
              </a:rPr>
              <a:t>a,b</a:t>
            </a:r>
            <a:r>
              <a:rPr lang="en-IN" sz="3000" b="0" i="0" u="none" strike="noStrike" baseline="0" dirty="0">
                <a:solidFill>
                  <a:srgbClr val="000000"/>
                </a:solidFill>
                <a:latin typeface="Times New Roman" panose="02020603050405020304" pitchFamily="18" charset="0"/>
              </a:rPr>
              <a:t>}* } , to handle this language we need unlimited counting capability . </a:t>
            </a:r>
            <a:endParaRPr lang="en-IN" sz="3000" dirty="0"/>
          </a:p>
        </p:txBody>
      </p:sp>
      <p:sp>
        <p:nvSpPr>
          <p:cNvPr id="5" name="object 4">
            <a:extLst>
              <a:ext uri="{FF2B5EF4-FFF2-40B4-BE49-F238E27FC236}">
                <a16:creationId xmlns:a16="http://schemas.microsoft.com/office/drawing/2014/main" id="{21C3DAF9-E7F8-4E43-A40E-F726603397DB}"/>
              </a:ext>
            </a:extLst>
          </p:cNvPr>
          <p:cNvSpPr>
            <a:spLocks noChangeArrowheads="1"/>
          </p:cNvSpPr>
          <p:nvPr/>
        </p:nvSpPr>
        <p:spPr bwMode="auto">
          <a:xfrm>
            <a:off x="10229850" y="2564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106285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35140B24-1082-4EC3-8C92-38980E4C0FA0}"/>
              </a:ext>
            </a:extLst>
          </p:cNvPr>
          <p:cNvSpPr>
            <a:spLocks noChangeArrowheads="1"/>
          </p:cNvSpPr>
          <p:nvPr/>
        </p:nvSpPr>
        <p:spPr bwMode="auto">
          <a:xfrm>
            <a:off x="10229850" y="2564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pic>
        <p:nvPicPr>
          <p:cNvPr id="11" name="Picture 10">
            <a:extLst>
              <a:ext uri="{FF2B5EF4-FFF2-40B4-BE49-F238E27FC236}">
                <a16:creationId xmlns:a16="http://schemas.microsoft.com/office/drawing/2014/main" id="{C71CC153-0870-4A3F-A7CA-236F972CD875}"/>
              </a:ext>
            </a:extLst>
          </p:cNvPr>
          <p:cNvPicPr>
            <a:picLocks noChangeAspect="1"/>
          </p:cNvPicPr>
          <p:nvPr/>
        </p:nvPicPr>
        <p:blipFill>
          <a:blip r:embed="rId3"/>
          <a:stretch>
            <a:fillRect/>
          </a:stretch>
        </p:blipFill>
        <p:spPr>
          <a:xfrm>
            <a:off x="0" y="1033670"/>
            <a:ext cx="12191999" cy="5798687"/>
          </a:xfrm>
          <a:prstGeom prst="rect">
            <a:avLst/>
          </a:prstGeom>
        </p:spPr>
      </p:pic>
      <p:sp>
        <p:nvSpPr>
          <p:cNvPr id="12" name="Title 1">
            <a:extLst>
              <a:ext uri="{FF2B5EF4-FFF2-40B4-BE49-F238E27FC236}">
                <a16:creationId xmlns:a16="http://schemas.microsoft.com/office/drawing/2014/main" id="{9AC973D3-252B-4F96-8D12-1834FBFE5E17}"/>
              </a:ext>
            </a:extLst>
          </p:cNvPr>
          <p:cNvSpPr>
            <a:spLocks noGrp="1"/>
          </p:cNvSpPr>
          <p:nvPr>
            <p:ph type="title"/>
          </p:nvPr>
        </p:nvSpPr>
        <p:spPr>
          <a:xfrm>
            <a:off x="0" y="-98700"/>
            <a:ext cx="11767930" cy="962544"/>
          </a:xfrm>
        </p:spPr>
        <p:txBody>
          <a:bodyPr>
            <a:noAutofit/>
          </a:bodyPr>
          <a:lstStyle/>
          <a:p>
            <a:r>
              <a:rPr lang="en-IN" sz="4000" b="1" i="0" u="none" strike="noStrike" baseline="0" dirty="0">
                <a:solidFill>
                  <a:srgbClr val="000000"/>
                </a:solidFill>
                <a:latin typeface="Times New Roman" panose="02020603050405020304" pitchFamily="18" charset="0"/>
              </a:rPr>
              <a:t>Ex:1</a:t>
            </a:r>
            <a:endParaRPr lang="en-IN" sz="4000" dirty="0"/>
          </a:p>
        </p:txBody>
      </p:sp>
    </p:spTree>
    <p:extLst>
      <p:ext uri="{BB962C8B-B14F-4D97-AF65-F5344CB8AC3E}">
        <p14:creationId xmlns:p14="http://schemas.microsoft.com/office/powerpoint/2010/main" val="2217780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66B1D7CD-E008-4CC5-96C9-97BEE408C1B2}"/>
              </a:ext>
            </a:extLst>
          </p:cNvPr>
          <p:cNvSpPr>
            <a:spLocks noChangeArrowheads="1"/>
          </p:cNvSpPr>
          <p:nvPr/>
        </p:nvSpPr>
        <p:spPr bwMode="auto">
          <a:xfrm>
            <a:off x="10229850" y="25643"/>
            <a:ext cx="1962150" cy="676722"/>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
        <p:nvSpPr>
          <p:cNvPr id="3" name="object 4">
            <a:extLst>
              <a:ext uri="{FF2B5EF4-FFF2-40B4-BE49-F238E27FC236}">
                <a16:creationId xmlns:a16="http://schemas.microsoft.com/office/drawing/2014/main" id="{0F149347-0D23-4481-9C28-3DEF4DDF0005}"/>
              </a:ext>
            </a:extLst>
          </p:cNvPr>
          <p:cNvSpPr>
            <a:spLocks noChangeArrowheads="1"/>
          </p:cNvSpPr>
          <p:nvPr/>
        </p:nvSpPr>
        <p:spPr bwMode="auto">
          <a:xfrm>
            <a:off x="10229850" y="2564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pic>
        <p:nvPicPr>
          <p:cNvPr id="10" name="Picture 9">
            <a:extLst>
              <a:ext uri="{FF2B5EF4-FFF2-40B4-BE49-F238E27FC236}">
                <a16:creationId xmlns:a16="http://schemas.microsoft.com/office/drawing/2014/main" id="{E62D1A4D-54D2-4486-BDB8-59476A53FE3F}"/>
              </a:ext>
            </a:extLst>
          </p:cNvPr>
          <p:cNvPicPr>
            <a:picLocks noChangeAspect="1"/>
          </p:cNvPicPr>
          <p:nvPr/>
        </p:nvPicPr>
        <p:blipFill rotWithShape="1">
          <a:blip r:embed="rId3"/>
          <a:srcRect r="1112"/>
          <a:stretch/>
        </p:blipFill>
        <p:spPr>
          <a:xfrm>
            <a:off x="13253" y="103532"/>
            <a:ext cx="11781182" cy="6155635"/>
          </a:xfrm>
          <a:prstGeom prst="rect">
            <a:avLst/>
          </a:prstGeom>
        </p:spPr>
      </p:pic>
      <p:sp>
        <p:nvSpPr>
          <p:cNvPr id="11" name="Title 1">
            <a:extLst>
              <a:ext uri="{FF2B5EF4-FFF2-40B4-BE49-F238E27FC236}">
                <a16:creationId xmlns:a16="http://schemas.microsoft.com/office/drawing/2014/main" id="{A1FD95A3-122A-4C0C-B74E-BE1EF36FFB7B}"/>
              </a:ext>
            </a:extLst>
          </p:cNvPr>
          <p:cNvSpPr>
            <a:spLocks noGrp="1"/>
          </p:cNvSpPr>
          <p:nvPr>
            <p:ph type="title"/>
          </p:nvPr>
        </p:nvSpPr>
        <p:spPr>
          <a:xfrm>
            <a:off x="13253" y="-37704"/>
            <a:ext cx="11767930" cy="962544"/>
          </a:xfrm>
        </p:spPr>
        <p:txBody>
          <a:bodyPr>
            <a:noAutofit/>
          </a:bodyPr>
          <a:lstStyle/>
          <a:p>
            <a:r>
              <a:rPr lang="en-IN" sz="4000" b="1" i="0" u="none" strike="noStrike" baseline="0" dirty="0">
                <a:solidFill>
                  <a:srgbClr val="000000"/>
                </a:solidFill>
                <a:latin typeface="Times New Roman" panose="02020603050405020304" pitchFamily="18" charset="0"/>
              </a:rPr>
              <a:t>Ex:2</a:t>
            </a:r>
            <a:endParaRPr lang="en-IN" sz="4000" dirty="0"/>
          </a:p>
        </p:txBody>
      </p:sp>
    </p:spTree>
    <p:extLst>
      <p:ext uri="{BB962C8B-B14F-4D97-AF65-F5344CB8AC3E}">
        <p14:creationId xmlns:p14="http://schemas.microsoft.com/office/powerpoint/2010/main" val="1165799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236EA8-E3E6-476C-9A94-C8A051BAA10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EAE6826-0FB0-49E7-843F-FE3174BA8042}"/>
              </a:ext>
            </a:extLst>
          </p:cNvPr>
          <p:cNvPicPr>
            <a:picLocks noChangeAspect="1"/>
          </p:cNvPicPr>
          <p:nvPr/>
        </p:nvPicPr>
        <p:blipFill>
          <a:blip r:embed="rId2"/>
          <a:stretch>
            <a:fillRect/>
          </a:stretch>
        </p:blipFill>
        <p:spPr>
          <a:xfrm>
            <a:off x="0" y="997088"/>
            <a:ext cx="6513236" cy="6008411"/>
          </a:xfrm>
          <a:prstGeom prst="rect">
            <a:avLst/>
          </a:prstGeom>
        </p:spPr>
      </p:pic>
      <p:pic>
        <p:nvPicPr>
          <p:cNvPr id="4" name="Picture 3">
            <a:extLst>
              <a:ext uri="{FF2B5EF4-FFF2-40B4-BE49-F238E27FC236}">
                <a16:creationId xmlns:a16="http://schemas.microsoft.com/office/drawing/2014/main" id="{BA35BAFB-E788-4157-907D-818AAB74BD7B}"/>
              </a:ext>
            </a:extLst>
          </p:cNvPr>
          <p:cNvPicPr>
            <a:picLocks noChangeAspect="1"/>
          </p:cNvPicPr>
          <p:nvPr/>
        </p:nvPicPr>
        <p:blipFill>
          <a:blip r:embed="rId3"/>
          <a:stretch>
            <a:fillRect/>
          </a:stretch>
        </p:blipFill>
        <p:spPr>
          <a:xfrm>
            <a:off x="6241773" y="987563"/>
            <a:ext cx="5769665" cy="5695812"/>
          </a:xfrm>
          <a:prstGeom prst="rect">
            <a:avLst/>
          </a:prstGeom>
        </p:spPr>
      </p:pic>
      <p:sp>
        <p:nvSpPr>
          <p:cNvPr id="8" name="Title 1">
            <a:extLst>
              <a:ext uri="{FF2B5EF4-FFF2-40B4-BE49-F238E27FC236}">
                <a16:creationId xmlns:a16="http://schemas.microsoft.com/office/drawing/2014/main" id="{151A8BDA-6F36-4BA6-A6DA-D01E95F78AD6}"/>
              </a:ext>
            </a:extLst>
          </p:cNvPr>
          <p:cNvSpPr>
            <a:spLocks noGrp="1"/>
          </p:cNvSpPr>
          <p:nvPr>
            <p:ph type="title"/>
          </p:nvPr>
        </p:nvSpPr>
        <p:spPr>
          <a:xfrm>
            <a:off x="66263" y="34544"/>
            <a:ext cx="11767930" cy="962544"/>
          </a:xfrm>
        </p:spPr>
        <p:txBody>
          <a:bodyPr>
            <a:noAutofit/>
          </a:bodyPr>
          <a:lstStyle/>
          <a:p>
            <a:r>
              <a:rPr lang="en-IN" sz="4000" b="1" i="0" u="none" strike="noStrike" baseline="0" dirty="0">
                <a:solidFill>
                  <a:srgbClr val="000000"/>
                </a:solidFill>
                <a:latin typeface="Times New Roman" panose="02020603050405020304" pitchFamily="18" charset="0"/>
              </a:rPr>
              <a:t>Ex:3</a:t>
            </a:r>
            <a:endParaRPr lang="en-IN" sz="4000" dirty="0"/>
          </a:p>
        </p:txBody>
      </p:sp>
      <p:sp>
        <p:nvSpPr>
          <p:cNvPr id="10" name="object 4">
            <a:extLst>
              <a:ext uri="{FF2B5EF4-FFF2-40B4-BE49-F238E27FC236}">
                <a16:creationId xmlns:a16="http://schemas.microsoft.com/office/drawing/2014/main" id="{579F9888-872B-435D-858C-BDC31008F86D}"/>
              </a:ext>
            </a:extLst>
          </p:cNvPr>
          <p:cNvSpPr>
            <a:spLocks noChangeArrowheads="1"/>
          </p:cNvSpPr>
          <p:nvPr/>
        </p:nvSpPr>
        <p:spPr bwMode="auto">
          <a:xfrm>
            <a:off x="10229850" y="25643"/>
            <a:ext cx="1962150" cy="838200"/>
          </a:xfrm>
          <a:prstGeom prst="rect">
            <a:avLst/>
          </a:prstGeom>
          <a:blipFill dpi="0" rotWithShape="1">
            <a:blip r:embed="rId4"/>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093199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740DE8D3-4EE5-40B7-950C-E9988DE964AB}"/>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pic>
        <p:nvPicPr>
          <p:cNvPr id="7" name="Picture 6">
            <a:extLst>
              <a:ext uri="{FF2B5EF4-FFF2-40B4-BE49-F238E27FC236}">
                <a16:creationId xmlns:a16="http://schemas.microsoft.com/office/drawing/2014/main" id="{7BB395D2-C2B6-4C77-B4E7-019881C405E2}"/>
              </a:ext>
            </a:extLst>
          </p:cNvPr>
          <p:cNvPicPr>
            <a:picLocks noChangeAspect="1"/>
          </p:cNvPicPr>
          <p:nvPr/>
        </p:nvPicPr>
        <p:blipFill rotWithShape="1">
          <a:blip r:embed="rId3"/>
          <a:srcRect t="20906"/>
          <a:stretch/>
        </p:blipFill>
        <p:spPr>
          <a:xfrm>
            <a:off x="840821" y="2305877"/>
            <a:ext cx="9456668" cy="3909659"/>
          </a:xfrm>
          <a:prstGeom prst="rect">
            <a:avLst/>
          </a:prstGeom>
        </p:spPr>
      </p:pic>
      <p:sp>
        <p:nvSpPr>
          <p:cNvPr id="6" name="TextBox 5">
            <a:extLst>
              <a:ext uri="{FF2B5EF4-FFF2-40B4-BE49-F238E27FC236}">
                <a16:creationId xmlns:a16="http://schemas.microsoft.com/office/drawing/2014/main" id="{55C45CA2-A294-4F1A-BF10-0EE998208D4A}"/>
              </a:ext>
            </a:extLst>
          </p:cNvPr>
          <p:cNvSpPr txBox="1"/>
          <p:nvPr/>
        </p:nvSpPr>
        <p:spPr>
          <a:xfrm>
            <a:off x="649356" y="1321705"/>
            <a:ext cx="11264761" cy="784830"/>
          </a:xfrm>
          <a:prstGeom prst="rect">
            <a:avLst/>
          </a:prstGeom>
          <a:noFill/>
        </p:spPr>
        <p:txBody>
          <a:bodyPr wrap="square">
            <a:spAutoFit/>
          </a:bodyPr>
          <a:lstStyle/>
          <a:p>
            <a:r>
              <a:rPr lang="en-IN" sz="4500" b="1" u="none" strike="noStrike" baseline="0" dirty="0">
                <a:latin typeface="Times New Roman" panose="02020603050405020304" pitchFamily="18" charset="0"/>
                <a:cs typeface="Times New Roman" panose="02020603050405020304" pitchFamily="18" charset="0"/>
              </a:rPr>
              <a:t>Pushdown Automata: Definitions Moves</a:t>
            </a:r>
            <a:endParaRPr lang="en-IN" sz="4500" b="1" dirty="0"/>
          </a:p>
        </p:txBody>
      </p:sp>
    </p:spTree>
    <p:extLst>
      <p:ext uri="{BB962C8B-B14F-4D97-AF65-F5344CB8AC3E}">
        <p14:creationId xmlns:p14="http://schemas.microsoft.com/office/powerpoint/2010/main" val="2114820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35181-6D7B-41DD-8B8E-5FCBB4662B7F}"/>
              </a:ext>
            </a:extLst>
          </p:cNvPr>
          <p:cNvSpPr>
            <a:spLocks noGrp="1"/>
          </p:cNvSpPr>
          <p:nvPr>
            <p:ph type="title"/>
          </p:nvPr>
        </p:nvSpPr>
        <p:spPr/>
        <p:txBody>
          <a:bodyPr/>
          <a:lstStyle/>
          <a:p>
            <a:r>
              <a:rPr lang="en-IN" dirty="0">
                <a:latin typeface="Times" panose="02020603050405020304" pitchFamily="18" charset="0"/>
                <a:cs typeface="Times" panose="02020603050405020304" pitchFamily="18" charset="0"/>
              </a:rPr>
              <a:t>Assignment Exercises:</a:t>
            </a:r>
          </a:p>
        </p:txBody>
      </p:sp>
      <p:pic>
        <p:nvPicPr>
          <p:cNvPr id="6" name="Picture 5">
            <a:extLst>
              <a:ext uri="{FF2B5EF4-FFF2-40B4-BE49-F238E27FC236}">
                <a16:creationId xmlns:a16="http://schemas.microsoft.com/office/drawing/2014/main" id="{84D513A6-AD51-488B-9C43-790EEA7E7E88}"/>
              </a:ext>
            </a:extLst>
          </p:cNvPr>
          <p:cNvPicPr>
            <a:picLocks noChangeAspect="1"/>
          </p:cNvPicPr>
          <p:nvPr/>
        </p:nvPicPr>
        <p:blipFill>
          <a:blip r:embed="rId2"/>
          <a:stretch>
            <a:fillRect/>
          </a:stretch>
        </p:blipFill>
        <p:spPr>
          <a:xfrm>
            <a:off x="995984" y="2295906"/>
            <a:ext cx="7867650" cy="975900"/>
          </a:xfrm>
          <a:prstGeom prst="rect">
            <a:avLst/>
          </a:prstGeom>
        </p:spPr>
      </p:pic>
      <p:pic>
        <p:nvPicPr>
          <p:cNvPr id="8" name="Picture 7">
            <a:extLst>
              <a:ext uri="{FF2B5EF4-FFF2-40B4-BE49-F238E27FC236}">
                <a16:creationId xmlns:a16="http://schemas.microsoft.com/office/drawing/2014/main" id="{FC28C4C0-4E7B-49AC-BFDF-BA78415F9F9A}"/>
              </a:ext>
            </a:extLst>
          </p:cNvPr>
          <p:cNvPicPr>
            <a:picLocks noChangeAspect="1"/>
          </p:cNvPicPr>
          <p:nvPr/>
        </p:nvPicPr>
        <p:blipFill>
          <a:blip r:embed="rId3"/>
          <a:stretch>
            <a:fillRect/>
          </a:stretch>
        </p:blipFill>
        <p:spPr>
          <a:xfrm>
            <a:off x="1115253" y="3895756"/>
            <a:ext cx="6629400" cy="1140069"/>
          </a:xfrm>
          <a:prstGeom prst="rect">
            <a:avLst/>
          </a:prstGeom>
        </p:spPr>
      </p:pic>
      <p:sp>
        <p:nvSpPr>
          <p:cNvPr id="10" name="object 4">
            <a:extLst>
              <a:ext uri="{FF2B5EF4-FFF2-40B4-BE49-F238E27FC236}">
                <a16:creationId xmlns:a16="http://schemas.microsoft.com/office/drawing/2014/main" id="{5BB92E41-DFA7-45C3-960E-128C4BBAB98F}"/>
              </a:ext>
            </a:extLst>
          </p:cNvPr>
          <p:cNvSpPr>
            <a:spLocks noChangeArrowheads="1"/>
          </p:cNvSpPr>
          <p:nvPr/>
        </p:nvSpPr>
        <p:spPr bwMode="auto">
          <a:xfrm>
            <a:off x="9686925" y="284163"/>
            <a:ext cx="1962150" cy="838200"/>
          </a:xfrm>
          <a:prstGeom prst="rect">
            <a:avLst/>
          </a:prstGeom>
          <a:blipFill dpi="0" rotWithShape="1">
            <a:blip r:embed="rId4"/>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41763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32D8-E715-4F8D-81F5-B2274F2D0285}"/>
              </a:ext>
            </a:extLst>
          </p:cNvPr>
          <p:cNvSpPr>
            <a:spLocks noGrp="1"/>
          </p:cNvSpPr>
          <p:nvPr>
            <p:ph type="title"/>
          </p:nvPr>
        </p:nvSpPr>
        <p:spPr>
          <a:xfrm>
            <a:off x="-132523" y="113369"/>
            <a:ext cx="10515600" cy="976312"/>
          </a:xfrm>
        </p:spPr>
        <p:txBody>
          <a:bodyPr>
            <a:normAutofit/>
          </a:bodyPr>
          <a:lstStyle/>
          <a:p>
            <a:pPr algn="ctr"/>
            <a:r>
              <a:rPr lang="en-IN" sz="5000" b="1" u="none" strike="noStrike" baseline="0" dirty="0">
                <a:latin typeface="Times New Roman" panose="02020603050405020304" pitchFamily="18" charset="0"/>
                <a:cs typeface="Times New Roman" panose="02020603050405020304" pitchFamily="18" charset="0"/>
              </a:rPr>
              <a:t>Deterministic pushdown </a:t>
            </a:r>
            <a:r>
              <a:rPr lang="en-IN" sz="5000" b="1" dirty="0">
                <a:latin typeface="Times New Roman" panose="02020603050405020304" pitchFamily="18" charset="0"/>
                <a:cs typeface="Times New Roman" panose="02020603050405020304" pitchFamily="18" charset="0"/>
              </a:rPr>
              <a:t>Au</a:t>
            </a:r>
            <a:r>
              <a:rPr lang="en-IN" sz="5000" b="1" u="none" strike="noStrike" baseline="0" dirty="0">
                <a:latin typeface="Times New Roman" panose="02020603050405020304" pitchFamily="18" charset="0"/>
                <a:cs typeface="Times New Roman" panose="02020603050405020304" pitchFamily="18" charset="0"/>
              </a:rPr>
              <a:t>tomata</a:t>
            </a:r>
            <a:endParaRPr lang="en-IN" sz="5000" b="1" dirty="0"/>
          </a:p>
        </p:txBody>
      </p:sp>
      <p:pic>
        <p:nvPicPr>
          <p:cNvPr id="4" name="Picture 3">
            <a:extLst>
              <a:ext uri="{FF2B5EF4-FFF2-40B4-BE49-F238E27FC236}">
                <a16:creationId xmlns:a16="http://schemas.microsoft.com/office/drawing/2014/main" id="{C352E495-0844-4A98-A4C4-A5460D84E4E8}"/>
              </a:ext>
            </a:extLst>
          </p:cNvPr>
          <p:cNvPicPr>
            <a:picLocks noChangeAspect="1"/>
          </p:cNvPicPr>
          <p:nvPr/>
        </p:nvPicPr>
        <p:blipFill>
          <a:blip r:embed="rId2"/>
          <a:stretch>
            <a:fillRect/>
          </a:stretch>
        </p:blipFill>
        <p:spPr>
          <a:xfrm>
            <a:off x="636104" y="1404937"/>
            <a:ext cx="11290853" cy="5154889"/>
          </a:xfrm>
          <a:prstGeom prst="rect">
            <a:avLst/>
          </a:prstGeom>
        </p:spPr>
      </p:pic>
      <p:sp>
        <p:nvSpPr>
          <p:cNvPr id="7" name="object 4">
            <a:extLst>
              <a:ext uri="{FF2B5EF4-FFF2-40B4-BE49-F238E27FC236}">
                <a16:creationId xmlns:a16="http://schemas.microsoft.com/office/drawing/2014/main" id="{B2B25FE4-5418-477D-AC66-E65E040C65F2}"/>
              </a:ext>
            </a:extLst>
          </p:cNvPr>
          <p:cNvSpPr>
            <a:spLocks noChangeArrowheads="1"/>
          </p:cNvSpPr>
          <p:nvPr/>
        </p:nvSpPr>
        <p:spPr bwMode="auto">
          <a:xfrm>
            <a:off x="9964807" y="205098"/>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113873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3E52-DE09-4088-9BD6-E79FFE83042E}"/>
              </a:ext>
            </a:extLst>
          </p:cNvPr>
          <p:cNvSpPr>
            <a:spLocks noGrp="1"/>
          </p:cNvSpPr>
          <p:nvPr>
            <p:ph type="title"/>
          </p:nvPr>
        </p:nvSpPr>
        <p:spPr/>
        <p:txBody>
          <a:bodyPr>
            <a:normAutofit fontScale="90000"/>
          </a:bodyPr>
          <a:lstStyle/>
          <a:p>
            <a:r>
              <a:rPr lang="en-IN" sz="4400" b="0" u="none" strike="noStrike" baseline="0" dirty="0">
                <a:latin typeface="Times New Roman" panose="02020603050405020304" pitchFamily="18" charset="0"/>
                <a:cs typeface="Times New Roman" panose="02020603050405020304" pitchFamily="18" charset="0"/>
              </a:rPr>
              <a:t>Deterministic pushdown automata-Problems related to DPDA</a:t>
            </a:r>
            <a:br>
              <a:rPr lang="en-IN" sz="4400" b="0" u="none" strike="noStrike" baseline="0" dirty="0">
                <a:latin typeface="Times New Roman" panose="02020603050405020304" pitchFamily="18"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D03E12F5-76BE-403D-A175-1869F74C7E13}"/>
              </a:ext>
            </a:extLst>
          </p:cNvPr>
          <p:cNvPicPr>
            <a:picLocks noChangeAspect="1"/>
          </p:cNvPicPr>
          <p:nvPr/>
        </p:nvPicPr>
        <p:blipFill rotWithShape="1">
          <a:blip r:embed="rId2"/>
          <a:srcRect t="29112"/>
          <a:stretch/>
        </p:blipFill>
        <p:spPr>
          <a:xfrm>
            <a:off x="198783" y="1690687"/>
            <a:ext cx="11504963" cy="4935399"/>
          </a:xfrm>
          <a:prstGeom prst="rect">
            <a:avLst/>
          </a:prstGeom>
        </p:spPr>
      </p:pic>
      <p:sp>
        <p:nvSpPr>
          <p:cNvPr id="7" name="object 4">
            <a:extLst>
              <a:ext uri="{FF2B5EF4-FFF2-40B4-BE49-F238E27FC236}">
                <a16:creationId xmlns:a16="http://schemas.microsoft.com/office/drawing/2014/main" id="{69BBA2DB-A6D0-40F2-929A-107E118AC009}"/>
              </a:ext>
            </a:extLst>
          </p:cNvPr>
          <p:cNvSpPr>
            <a:spLocks noChangeArrowheads="1"/>
          </p:cNvSpPr>
          <p:nvPr/>
        </p:nvSpPr>
        <p:spPr bwMode="auto">
          <a:xfrm>
            <a:off x="10031067" y="189706"/>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158457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9CBF28-7D1E-47B0-902A-E9D7AB271D75}"/>
              </a:ext>
            </a:extLst>
          </p:cNvPr>
          <p:cNvPicPr>
            <a:picLocks noChangeAspect="1"/>
          </p:cNvPicPr>
          <p:nvPr/>
        </p:nvPicPr>
        <p:blipFill>
          <a:blip r:embed="rId2"/>
          <a:stretch>
            <a:fillRect/>
          </a:stretch>
        </p:blipFill>
        <p:spPr>
          <a:xfrm>
            <a:off x="172693" y="922682"/>
            <a:ext cx="4955898" cy="5900877"/>
          </a:xfrm>
          <a:prstGeom prst="rect">
            <a:avLst/>
          </a:prstGeom>
        </p:spPr>
      </p:pic>
      <p:pic>
        <p:nvPicPr>
          <p:cNvPr id="7" name="Picture 6">
            <a:extLst>
              <a:ext uri="{FF2B5EF4-FFF2-40B4-BE49-F238E27FC236}">
                <a16:creationId xmlns:a16="http://schemas.microsoft.com/office/drawing/2014/main" id="{734C7613-7557-4FDC-8589-B22F52042372}"/>
              </a:ext>
            </a:extLst>
          </p:cNvPr>
          <p:cNvPicPr>
            <a:picLocks noChangeAspect="1"/>
          </p:cNvPicPr>
          <p:nvPr/>
        </p:nvPicPr>
        <p:blipFill>
          <a:blip r:embed="rId3"/>
          <a:stretch>
            <a:fillRect/>
          </a:stretch>
        </p:blipFill>
        <p:spPr>
          <a:xfrm>
            <a:off x="5877547" y="922682"/>
            <a:ext cx="6228106" cy="5900877"/>
          </a:xfrm>
          <a:prstGeom prst="rect">
            <a:avLst/>
          </a:prstGeom>
        </p:spPr>
      </p:pic>
      <p:sp>
        <p:nvSpPr>
          <p:cNvPr id="8" name="Title 1">
            <a:extLst>
              <a:ext uri="{FF2B5EF4-FFF2-40B4-BE49-F238E27FC236}">
                <a16:creationId xmlns:a16="http://schemas.microsoft.com/office/drawing/2014/main" id="{5FEFBFCA-C5D6-428D-A73B-CB48C3599C75}"/>
              </a:ext>
            </a:extLst>
          </p:cNvPr>
          <p:cNvSpPr txBox="1">
            <a:spLocks/>
          </p:cNvSpPr>
          <p:nvPr/>
        </p:nvSpPr>
        <p:spPr>
          <a:xfrm>
            <a:off x="0" y="34441"/>
            <a:ext cx="121920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Times New Roman" panose="02020603050405020304" pitchFamily="18" charset="0"/>
                <a:cs typeface="Times New Roman" panose="02020603050405020304" pitchFamily="18" charset="0"/>
              </a:rPr>
              <a:t>Deterministic pushdown automata-</a:t>
            </a:r>
          </a:p>
          <a:p>
            <a:r>
              <a:rPr lang="en-IN" dirty="0">
                <a:latin typeface="Times New Roman" panose="02020603050405020304" pitchFamily="18" charset="0"/>
                <a:cs typeface="Times New Roman" panose="02020603050405020304" pitchFamily="18" charset="0"/>
              </a:rPr>
              <a:t>Problems related to DPDA</a:t>
            </a:r>
            <a:br>
              <a:rPr lang="en-IN" dirty="0">
                <a:latin typeface="Times New Roman" panose="02020603050405020304" pitchFamily="18" charset="0"/>
                <a:cs typeface="Times New Roman" panose="02020603050405020304" pitchFamily="18" charset="0"/>
              </a:rPr>
            </a:br>
            <a:endParaRPr lang="en-IN" dirty="0"/>
          </a:p>
        </p:txBody>
      </p:sp>
      <p:sp>
        <p:nvSpPr>
          <p:cNvPr id="10" name="object 4">
            <a:extLst>
              <a:ext uri="{FF2B5EF4-FFF2-40B4-BE49-F238E27FC236}">
                <a16:creationId xmlns:a16="http://schemas.microsoft.com/office/drawing/2014/main" id="{95391ADA-ECF1-4B7B-B3A3-9984DE45905D}"/>
              </a:ext>
            </a:extLst>
          </p:cNvPr>
          <p:cNvSpPr>
            <a:spLocks noChangeArrowheads="1"/>
          </p:cNvSpPr>
          <p:nvPr/>
        </p:nvSpPr>
        <p:spPr bwMode="auto">
          <a:xfrm>
            <a:off x="10057157" y="84482"/>
            <a:ext cx="1962150" cy="838200"/>
          </a:xfrm>
          <a:prstGeom prst="rect">
            <a:avLst/>
          </a:prstGeom>
          <a:blipFill dpi="0" rotWithShape="1">
            <a:blip r:embed="rId4"/>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2125617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B0A2C-F8FF-4A2C-AA60-D9CD13D4EC22}"/>
              </a:ext>
            </a:extLst>
          </p:cNvPr>
          <p:cNvPicPr>
            <a:picLocks noChangeAspect="1"/>
          </p:cNvPicPr>
          <p:nvPr/>
        </p:nvPicPr>
        <p:blipFill rotWithShape="1">
          <a:blip r:embed="rId2"/>
          <a:srcRect t="3768"/>
          <a:stretch/>
        </p:blipFill>
        <p:spPr>
          <a:xfrm>
            <a:off x="371061" y="1627844"/>
            <a:ext cx="11820939" cy="5230155"/>
          </a:xfrm>
          <a:prstGeom prst="rect">
            <a:avLst/>
          </a:prstGeom>
        </p:spPr>
      </p:pic>
      <p:sp>
        <p:nvSpPr>
          <p:cNvPr id="7" name="TextBox 6">
            <a:extLst>
              <a:ext uri="{FF2B5EF4-FFF2-40B4-BE49-F238E27FC236}">
                <a16:creationId xmlns:a16="http://schemas.microsoft.com/office/drawing/2014/main" id="{5F1114EF-B129-4771-A7D6-AF1A5D7D6F3D}"/>
              </a:ext>
            </a:extLst>
          </p:cNvPr>
          <p:cNvSpPr txBox="1"/>
          <p:nvPr/>
        </p:nvSpPr>
        <p:spPr>
          <a:xfrm>
            <a:off x="0" y="58185"/>
            <a:ext cx="12192000" cy="1569660"/>
          </a:xfrm>
          <a:prstGeom prst="rect">
            <a:avLst/>
          </a:prstGeom>
          <a:noFill/>
        </p:spPr>
        <p:txBody>
          <a:bodyPr wrap="square">
            <a:spAutoFit/>
          </a:bodyPr>
          <a:lstStyle/>
          <a:p>
            <a:r>
              <a:rPr lang="en-IN" sz="4500" dirty="0">
                <a:latin typeface="Times New Roman" panose="02020603050405020304" pitchFamily="18" charset="0"/>
                <a:cs typeface="Times New Roman" panose="02020603050405020304" pitchFamily="18" charset="0"/>
              </a:rPr>
              <a:t>Deterministic pushdown Automata-</a:t>
            </a:r>
            <a:r>
              <a:rPr lang="en-IN" sz="4800" dirty="0">
                <a:latin typeface="Times New Roman" panose="02020603050405020304" pitchFamily="18" charset="0"/>
                <a:cs typeface="Times New Roman" panose="02020603050405020304" pitchFamily="18" charset="0"/>
              </a:rPr>
              <a:t> </a:t>
            </a:r>
          </a:p>
          <a:p>
            <a:r>
              <a:rPr lang="en-IN" sz="4800" dirty="0">
                <a:latin typeface="Times New Roman" panose="02020603050405020304" pitchFamily="18" charset="0"/>
                <a:cs typeface="Times New Roman" panose="02020603050405020304" pitchFamily="18" charset="0"/>
              </a:rPr>
              <a:t>Problems related to DPDA</a:t>
            </a:r>
            <a:endParaRPr lang="en-IN" sz="4500" dirty="0"/>
          </a:p>
        </p:txBody>
      </p:sp>
      <p:sp>
        <p:nvSpPr>
          <p:cNvPr id="2" name="object 4">
            <a:extLst>
              <a:ext uri="{FF2B5EF4-FFF2-40B4-BE49-F238E27FC236}">
                <a16:creationId xmlns:a16="http://schemas.microsoft.com/office/drawing/2014/main" id="{2558A7F4-B930-4265-AAD1-088D3738FB13}"/>
              </a:ext>
            </a:extLst>
          </p:cNvPr>
          <p:cNvSpPr>
            <a:spLocks noChangeArrowheads="1"/>
          </p:cNvSpPr>
          <p:nvPr/>
        </p:nvSpPr>
        <p:spPr bwMode="auto">
          <a:xfrm>
            <a:off x="10044734" y="370546"/>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109756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D9BEB42A-0D11-404F-8D7F-9EA1B705556C}"/>
              </a:ext>
            </a:extLst>
          </p:cNvPr>
          <p:cNvSpPr>
            <a:spLocks noChangeArrowheads="1"/>
          </p:cNvSpPr>
          <p:nvPr/>
        </p:nvSpPr>
        <p:spPr bwMode="auto">
          <a:xfrm>
            <a:off x="10084490" y="58185"/>
            <a:ext cx="1962150" cy="622852"/>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pic>
        <p:nvPicPr>
          <p:cNvPr id="8" name="Picture 7">
            <a:extLst>
              <a:ext uri="{FF2B5EF4-FFF2-40B4-BE49-F238E27FC236}">
                <a16:creationId xmlns:a16="http://schemas.microsoft.com/office/drawing/2014/main" id="{2404E55A-1AB4-48F0-B179-F0372574FC19}"/>
              </a:ext>
            </a:extLst>
          </p:cNvPr>
          <p:cNvPicPr>
            <a:picLocks noChangeAspect="1"/>
          </p:cNvPicPr>
          <p:nvPr/>
        </p:nvPicPr>
        <p:blipFill rotWithShape="1">
          <a:blip r:embed="rId3"/>
          <a:srcRect t="9109"/>
          <a:stretch/>
        </p:blipFill>
        <p:spPr>
          <a:xfrm>
            <a:off x="99391" y="901201"/>
            <a:ext cx="11993217" cy="5956799"/>
          </a:xfrm>
          <a:prstGeom prst="rect">
            <a:avLst/>
          </a:prstGeom>
        </p:spPr>
      </p:pic>
      <p:sp>
        <p:nvSpPr>
          <p:cNvPr id="12" name="TextBox 11">
            <a:extLst>
              <a:ext uri="{FF2B5EF4-FFF2-40B4-BE49-F238E27FC236}">
                <a16:creationId xmlns:a16="http://schemas.microsoft.com/office/drawing/2014/main" id="{015DC20E-358D-4D29-B0E7-F6FF8E95241E}"/>
              </a:ext>
            </a:extLst>
          </p:cNvPr>
          <p:cNvSpPr txBox="1"/>
          <p:nvPr/>
        </p:nvSpPr>
        <p:spPr>
          <a:xfrm>
            <a:off x="0" y="58185"/>
            <a:ext cx="10084490" cy="830997"/>
          </a:xfrm>
          <a:prstGeom prst="rect">
            <a:avLst/>
          </a:prstGeom>
          <a:noFill/>
        </p:spPr>
        <p:txBody>
          <a:bodyPr wrap="square">
            <a:spAutoFit/>
          </a:bodyPr>
          <a:lstStyle/>
          <a:p>
            <a:r>
              <a:rPr lang="en-IN" sz="4500" dirty="0">
                <a:latin typeface="Times New Roman" panose="02020603050405020304" pitchFamily="18" charset="0"/>
                <a:cs typeface="Times New Roman" panose="02020603050405020304" pitchFamily="18" charset="0"/>
              </a:rPr>
              <a:t>NDPDA</a:t>
            </a:r>
            <a:r>
              <a:rPr lang="en-IN" sz="4800" dirty="0">
                <a:latin typeface="Times New Roman" panose="02020603050405020304" pitchFamily="18" charset="0"/>
                <a:cs typeface="Times New Roman" panose="02020603050405020304" pitchFamily="18" charset="0"/>
              </a:rPr>
              <a:t>-Problems related to DPDA</a:t>
            </a:r>
            <a:endParaRPr lang="en-IN" sz="4500" dirty="0"/>
          </a:p>
        </p:txBody>
      </p:sp>
    </p:spTree>
    <p:extLst>
      <p:ext uri="{BB962C8B-B14F-4D97-AF65-F5344CB8AC3E}">
        <p14:creationId xmlns:p14="http://schemas.microsoft.com/office/powerpoint/2010/main" val="999023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215771-D169-44E4-A8F5-85F3A55380ED}"/>
              </a:ext>
            </a:extLst>
          </p:cNvPr>
          <p:cNvPicPr>
            <a:picLocks noChangeAspect="1"/>
          </p:cNvPicPr>
          <p:nvPr/>
        </p:nvPicPr>
        <p:blipFill>
          <a:blip r:embed="rId2"/>
          <a:stretch>
            <a:fillRect/>
          </a:stretch>
        </p:blipFill>
        <p:spPr>
          <a:xfrm>
            <a:off x="92766" y="1278835"/>
            <a:ext cx="12099234" cy="5579165"/>
          </a:xfrm>
          <a:prstGeom prst="rect">
            <a:avLst/>
          </a:prstGeom>
        </p:spPr>
      </p:pic>
      <p:sp>
        <p:nvSpPr>
          <p:cNvPr id="7" name="TextBox 6">
            <a:extLst>
              <a:ext uri="{FF2B5EF4-FFF2-40B4-BE49-F238E27FC236}">
                <a16:creationId xmlns:a16="http://schemas.microsoft.com/office/drawing/2014/main" id="{60FE2C8B-4625-4EC3-B1F1-F0D66313A8E1}"/>
              </a:ext>
            </a:extLst>
          </p:cNvPr>
          <p:cNvSpPr txBox="1"/>
          <p:nvPr/>
        </p:nvSpPr>
        <p:spPr>
          <a:xfrm>
            <a:off x="0" y="58185"/>
            <a:ext cx="10084490" cy="830997"/>
          </a:xfrm>
          <a:prstGeom prst="rect">
            <a:avLst/>
          </a:prstGeom>
          <a:noFill/>
        </p:spPr>
        <p:txBody>
          <a:bodyPr wrap="square">
            <a:spAutoFit/>
          </a:bodyPr>
          <a:lstStyle/>
          <a:p>
            <a:r>
              <a:rPr lang="en-IN" sz="4500" dirty="0">
                <a:latin typeface="Times New Roman" panose="02020603050405020304" pitchFamily="18" charset="0"/>
                <a:cs typeface="Times New Roman" panose="02020603050405020304" pitchFamily="18" charset="0"/>
              </a:rPr>
              <a:t>NDPDA</a:t>
            </a:r>
            <a:r>
              <a:rPr lang="en-IN" sz="4800" dirty="0">
                <a:latin typeface="Times New Roman" panose="02020603050405020304" pitchFamily="18" charset="0"/>
                <a:cs typeface="Times New Roman" panose="02020603050405020304" pitchFamily="18" charset="0"/>
              </a:rPr>
              <a:t>-Problems related to DPDA</a:t>
            </a:r>
            <a:endParaRPr lang="en-IN" sz="4500" dirty="0"/>
          </a:p>
        </p:txBody>
      </p:sp>
      <p:sp>
        <p:nvSpPr>
          <p:cNvPr id="9" name="object 4">
            <a:extLst>
              <a:ext uri="{FF2B5EF4-FFF2-40B4-BE49-F238E27FC236}">
                <a16:creationId xmlns:a16="http://schemas.microsoft.com/office/drawing/2014/main" id="{73DC7586-8968-4BB7-8F00-97EBCFEEC71A}"/>
              </a:ext>
            </a:extLst>
          </p:cNvPr>
          <p:cNvSpPr>
            <a:spLocks noChangeArrowheads="1"/>
          </p:cNvSpPr>
          <p:nvPr/>
        </p:nvSpPr>
        <p:spPr bwMode="auto">
          <a:xfrm>
            <a:off x="9686925" y="284163"/>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2266998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285720-5BA5-4CE9-8637-A8B835B85367}"/>
              </a:ext>
            </a:extLst>
          </p:cNvPr>
          <p:cNvSpPr txBox="1">
            <a:spLocks/>
          </p:cNvSpPr>
          <p:nvPr/>
        </p:nvSpPr>
        <p:spPr>
          <a:xfrm>
            <a:off x="9607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Times" panose="02020603050405020304" pitchFamily="18" charset="0"/>
                <a:cs typeface="Times" panose="02020603050405020304" pitchFamily="18" charset="0"/>
              </a:rPr>
              <a:t>Assignment Exercises:</a:t>
            </a:r>
          </a:p>
        </p:txBody>
      </p:sp>
      <p:pic>
        <p:nvPicPr>
          <p:cNvPr id="7" name="Picture 6">
            <a:extLst>
              <a:ext uri="{FF2B5EF4-FFF2-40B4-BE49-F238E27FC236}">
                <a16:creationId xmlns:a16="http://schemas.microsoft.com/office/drawing/2014/main" id="{08C5147E-93DD-4E42-9B2B-5173637DE8AA}"/>
              </a:ext>
            </a:extLst>
          </p:cNvPr>
          <p:cNvPicPr>
            <a:picLocks noChangeAspect="1"/>
          </p:cNvPicPr>
          <p:nvPr/>
        </p:nvPicPr>
        <p:blipFill>
          <a:blip r:embed="rId2"/>
          <a:stretch>
            <a:fillRect/>
          </a:stretch>
        </p:blipFill>
        <p:spPr>
          <a:xfrm>
            <a:off x="836335" y="1499427"/>
            <a:ext cx="5643977" cy="1325563"/>
          </a:xfrm>
          <a:prstGeom prst="rect">
            <a:avLst/>
          </a:prstGeom>
        </p:spPr>
      </p:pic>
      <p:pic>
        <p:nvPicPr>
          <p:cNvPr id="9" name="Picture 8">
            <a:extLst>
              <a:ext uri="{FF2B5EF4-FFF2-40B4-BE49-F238E27FC236}">
                <a16:creationId xmlns:a16="http://schemas.microsoft.com/office/drawing/2014/main" id="{8B8A3805-5FA3-4619-8C71-9D2E61A389E2}"/>
              </a:ext>
            </a:extLst>
          </p:cNvPr>
          <p:cNvPicPr>
            <a:picLocks noChangeAspect="1"/>
          </p:cNvPicPr>
          <p:nvPr/>
        </p:nvPicPr>
        <p:blipFill>
          <a:blip r:embed="rId3"/>
          <a:stretch>
            <a:fillRect/>
          </a:stretch>
        </p:blipFill>
        <p:spPr>
          <a:xfrm>
            <a:off x="836336" y="2938255"/>
            <a:ext cx="5259664" cy="957883"/>
          </a:xfrm>
          <a:prstGeom prst="rect">
            <a:avLst/>
          </a:prstGeom>
        </p:spPr>
      </p:pic>
      <p:sp>
        <p:nvSpPr>
          <p:cNvPr id="11" name="object 4">
            <a:extLst>
              <a:ext uri="{FF2B5EF4-FFF2-40B4-BE49-F238E27FC236}">
                <a16:creationId xmlns:a16="http://schemas.microsoft.com/office/drawing/2014/main" id="{5931B7C9-6BEE-4DE4-AEA0-211D98A5C3D8}"/>
              </a:ext>
            </a:extLst>
          </p:cNvPr>
          <p:cNvSpPr>
            <a:spLocks noChangeArrowheads="1"/>
          </p:cNvSpPr>
          <p:nvPr/>
        </p:nvSpPr>
        <p:spPr bwMode="auto">
          <a:xfrm>
            <a:off x="9686925" y="284163"/>
            <a:ext cx="1962150" cy="838200"/>
          </a:xfrm>
          <a:prstGeom prst="rect">
            <a:avLst/>
          </a:prstGeom>
          <a:blipFill dpi="0" rotWithShape="1">
            <a:blip r:embed="rId4"/>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009927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71983A5-F0F4-45ED-8EB0-BDBB5DA26BC7}"/>
              </a:ext>
            </a:extLst>
          </p:cNvPr>
          <p:cNvSpPr txBox="1">
            <a:spLocks/>
          </p:cNvSpPr>
          <p:nvPr/>
        </p:nvSpPr>
        <p:spPr>
          <a:xfrm>
            <a:off x="59635" y="1"/>
            <a:ext cx="12072730" cy="823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latin typeface="Times New Roman" panose="02020603050405020304" pitchFamily="18" charset="0"/>
                <a:cs typeface="Times New Roman" panose="02020603050405020304" pitchFamily="18" charset="0"/>
              </a:rPr>
              <a:t>Pushdown automata to CFL</a:t>
            </a:r>
            <a:endParaRPr lang="en-IN" b="1" dirty="0"/>
          </a:p>
        </p:txBody>
      </p:sp>
      <p:pic>
        <p:nvPicPr>
          <p:cNvPr id="7" name="Picture 6">
            <a:extLst>
              <a:ext uri="{FF2B5EF4-FFF2-40B4-BE49-F238E27FC236}">
                <a16:creationId xmlns:a16="http://schemas.microsoft.com/office/drawing/2014/main" id="{399F0E68-54F0-4B14-88EE-D73A35E27899}"/>
              </a:ext>
            </a:extLst>
          </p:cNvPr>
          <p:cNvPicPr>
            <a:picLocks noChangeAspect="1"/>
          </p:cNvPicPr>
          <p:nvPr/>
        </p:nvPicPr>
        <p:blipFill>
          <a:blip r:embed="rId2"/>
          <a:stretch>
            <a:fillRect/>
          </a:stretch>
        </p:blipFill>
        <p:spPr>
          <a:xfrm>
            <a:off x="954157" y="614362"/>
            <a:ext cx="9859618" cy="6034087"/>
          </a:xfrm>
          <a:prstGeom prst="rect">
            <a:avLst/>
          </a:prstGeom>
        </p:spPr>
      </p:pic>
      <p:sp>
        <p:nvSpPr>
          <p:cNvPr id="9" name="object 4">
            <a:extLst>
              <a:ext uri="{FF2B5EF4-FFF2-40B4-BE49-F238E27FC236}">
                <a16:creationId xmlns:a16="http://schemas.microsoft.com/office/drawing/2014/main" id="{C1ED549C-1E0E-4EC0-85D8-2CADA172C5FC}"/>
              </a:ext>
            </a:extLst>
          </p:cNvPr>
          <p:cNvSpPr>
            <a:spLocks noChangeArrowheads="1"/>
          </p:cNvSpPr>
          <p:nvPr/>
        </p:nvSpPr>
        <p:spPr bwMode="auto">
          <a:xfrm>
            <a:off x="10044734" y="98632"/>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591694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E38FA3-2B04-4507-9F82-93A0719F2EEA}"/>
              </a:ext>
            </a:extLst>
          </p:cNvPr>
          <p:cNvPicPr>
            <a:picLocks noChangeAspect="1"/>
          </p:cNvPicPr>
          <p:nvPr/>
        </p:nvPicPr>
        <p:blipFill rotWithShape="1">
          <a:blip r:embed="rId2"/>
          <a:srcRect l="4013" r="35157"/>
          <a:stretch/>
        </p:blipFill>
        <p:spPr>
          <a:xfrm>
            <a:off x="818865" y="1086679"/>
            <a:ext cx="8245621" cy="5658678"/>
          </a:xfrm>
          <a:prstGeom prst="rect">
            <a:avLst/>
          </a:prstGeom>
        </p:spPr>
      </p:pic>
      <p:sp>
        <p:nvSpPr>
          <p:cNvPr id="6" name="Title 1">
            <a:extLst>
              <a:ext uri="{FF2B5EF4-FFF2-40B4-BE49-F238E27FC236}">
                <a16:creationId xmlns:a16="http://schemas.microsoft.com/office/drawing/2014/main" id="{5B3C6A07-6CBC-4C2E-82CB-7E9138336FDE}"/>
              </a:ext>
            </a:extLst>
          </p:cNvPr>
          <p:cNvSpPr txBox="1">
            <a:spLocks/>
          </p:cNvSpPr>
          <p:nvPr/>
        </p:nvSpPr>
        <p:spPr>
          <a:xfrm>
            <a:off x="59635" y="1"/>
            <a:ext cx="12072730" cy="10866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latin typeface="Times New Roman" panose="02020603050405020304" pitchFamily="18" charset="0"/>
                <a:cs typeface="Times New Roman" panose="02020603050405020304" pitchFamily="18" charset="0"/>
              </a:rPr>
              <a:t>Pushdown automata to CFL</a:t>
            </a:r>
            <a:endParaRPr lang="en-IN" b="1" dirty="0"/>
          </a:p>
        </p:txBody>
      </p:sp>
      <p:sp>
        <p:nvSpPr>
          <p:cNvPr id="4" name="object 4">
            <a:extLst>
              <a:ext uri="{FF2B5EF4-FFF2-40B4-BE49-F238E27FC236}">
                <a16:creationId xmlns:a16="http://schemas.microsoft.com/office/drawing/2014/main" id="{936B98C9-0348-4BB8-957A-16853FF64C9E}"/>
              </a:ext>
            </a:extLst>
          </p:cNvPr>
          <p:cNvSpPr>
            <a:spLocks noChangeArrowheads="1"/>
          </p:cNvSpPr>
          <p:nvPr/>
        </p:nvSpPr>
        <p:spPr bwMode="auto">
          <a:xfrm>
            <a:off x="10057986" y="53009"/>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1488169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E0C0D-4866-4C5E-A876-377120678D6D}"/>
              </a:ext>
            </a:extLst>
          </p:cNvPr>
          <p:cNvPicPr>
            <a:picLocks noChangeAspect="1"/>
          </p:cNvPicPr>
          <p:nvPr/>
        </p:nvPicPr>
        <p:blipFill>
          <a:blip r:embed="rId2"/>
          <a:stretch>
            <a:fillRect/>
          </a:stretch>
        </p:blipFill>
        <p:spPr>
          <a:xfrm>
            <a:off x="887103" y="313899"/>
            <a:ext cx="10263117" cy="6305265"/>
          </a:xfrm>
          <a:prstGeom prst="rect">
            <a:avLst/>
          </a:prstGeom>
        </p:spPr>
      </p:pic>
      <p:sp>
        <p:nvSpPr>
          <p:cNvPr id="7" name="object 4">
            <a:extLst>
              <a:ext uri="{FF2B5EF4-FFF2-40B4-BE49-F238E27FC236}">
                <a16:creationId xmlns:a16="http://schemas.microsoft.com/office/drawing/2014/main" id="{30227F84-2BBB-4F8D-856D-246B4A58A5F6}"/>
              </a:ext>
            </a:extLst>
          </p:cNvPr>
          <p:cNvSpPr>
            <a:spLocks noChangeArrowheads="1"/>
          </p:cNvSpPr>
          <p:nvPr/>
        </p:nvSpPr>
        <p:spPr bwMode="auto">
          <a:xfrm>
            <a:off x="9686925" y="284163"/>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4209774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A87B-CAE8-486F-BEE5-BF79A42C5F06}"/>
              </a:ext>
            </a:extLst>
          </p:cNvPr>
          <p:cNvSpPr>
            <a:spLocks noGrp="1"/>
          </p:cNvSpPr>
          <p:nvPr>
            <p:ph type="title"/>
          </p:nvPr>
        </p:nvSpPr>
        <p:spPr>
          <a:xfrm>
            <a:off x="59635" y="-13252"/>
            <a:ext cx="12072730" cy="1325563"/>
          </a:xfrm>
        </p:spPr>
        <p:txBody>
          <a:bodyPr/>
          <a:lstStyle/>
          <a:p>
            <a:r>
              <a:rPr lang="en-IN" sz="4400" b="0" u="none" strike="noStrike" baseline="0" dirty="0">
                <a:latin typeface="Times New Roman" panose="02020603050405020304" pitchFamily="18" charset="0"/>
                <a:cs typeface="Times New Roman" panose="02020603050405020304" pitchFamily="18" charset="0"/>
              </a:rPr>
              <a:t>Pushdown automata to CFL Equivalence-Problems of PDA to CFG</a:t>
            </a:r>
            <a:endParaRPr lang="en-IN" dirty="0"/>
          </a:p>
        </p:txBody>
      </p:sp>
      <p:pic>
        <p:nvPicPr>
          <p:cNvPr id="5" name="Picture 4">
            <a:extLst>
              <a:ext uri="{FF2B5EF4-FFF2-40B4-BE49-F238E27FC236}">
                <a16:creationId xmlns:a16="http://schemas.microsoft.com/office/drawing/2014/main" id="{26A2B694-F888-40A0-9AB2-DBC4B7D7717D}"/>
              </a:ext>
            </a:extLst>
          </p:cNvPr>
          <p:cNvPicPr>
            <a:picLocks noChangeAspect="1"/>
          </p:cNvPicPr>
          <p:nvPr/>
        </p:nvPicPr>
        <p:blipFill>
          <a:blip r:embed="rId2"/>
          <a:stretch>
            <a:fillRect/>
          </a:stretch>
        </p:blipFill>
        <p:spPr>
          <a:xfrm>
            <a:off x="59635" y="1126437"/>
            <a:ext cx="6126231" cy="4929808"/>
          </a:xfrm>
          <a:prstGeom prst="rect">
            <a:avLst/>
          </a:prstGeom>
        </p:spPr>
      </p:pic>
      <p:pic>
        <p:nvPicPr>
          <p:cNvPr id="7" name="Picture 6">
            <a:extLst>
              <a:ext uri="{FF2B5EF4-FFF2-40B4-BE49-F238E27FC236}">
                <a16:creationId xmlns:a16="http://schemas.microsoft.com/office/drawing/2014/main" id="{FE7EFC8D-5E82-408F-BCC4-658417BE5568}"/>
              </a:ext>
            </a:extLst>
          </p:cNvPr>
          <p:cNvPicPr>
            <a:picLocks noChangeAspect="1"/>
          </p:cNvPicPr>
          <p:nvPr/>
        </p:nvPicPr>
        <p:blipFill>
          <a:blip r:embed="rId3"/>
          <a:stretch>
            <a:fillRect/>
          </a:stretch>
        </p:blipFill>
        <p:spPr>
          <a:xfrm>
            <a:off x="6559826" y="1166366"/>
            <a:ext cx="5433390" cy="5155094"/>
          </a:xfrm>
          <a:prstGeom prst="rect">
            <a:avLst/>
          </a:prstGeom>
        </p:spPr>
      </p:pic>
      <p:sp>
        <p:nvSpPr>
          <p:cNvPr id="11" name="object 4">
            <a:extLst>
              <a:ext uri="{FF2B5EF4-FFF2-40B4-BE49-F238E27FC236}">
                <a16:creationId xmlns:a16="http://schemas.microsoft.com/office/drawing/2014/main" id="{07DA1486-187B-48CF-ACCE-45220149E2CD}"/>
              </a:ext>
            </a:extLst>
          </p:cNvPr>
          <p:cNvSpPr>
            <a:spLocks noChangeArrowheads="1"/>
          </p:cNvSpPr>
          <p:nvPr/>
        </p:nvSpPr>
        <p:spPr bwMode="auto">
          <a:xfrm>
            <a:off x="9806195" y="707337"/>
            <a:ext cx="1962150" cy="838200"/>
          </a:xfrm>
          <a:prstGeom prst="rect">
            <a:avLst/>
          </a:prstGeom>
          <a:blipFill dpi="0" rotWithShape="1">
            <a:blip r:embed="rId4"/>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2570958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529F-79D5-423C-9160-F0AD05ADD623}"/>
              </a:ext>
            </a:extLst>
          </p:cNvPr>
          <p:cNvSpPr>
            <a:spLocks noGrp="1"/>
          </p:cNvSpPr>
          <p:nvPr>
            <p:ph type="title"/>
          </p:nvPr>
        </p:nvSpPr>
        <p:spPr/>
        <p:txBody>
          <a:bodyPr/>
          <a:lstStyle/>
          <a:p>
            <a:r>
              <a:rPr lang="en-IN" sz="4400" b="0" u="none" strike="noStrike" baseline="0" dirty="0">
                <a:latin typeface="Times New Roman" panose="02020603050405020304" pitchFamily="18" charset="0"/>
                <a:cs typeface="Times New Roman" panose="02020603050405020304" pitchFamily="18" charset="0"/>
              </a:rPr>
              <a:t>Pushdown automata to CFL Equivalence-Problems of PDA to CFG</a:t>
            </a:r>
            <a:endParaRPr lang="en-IN" dirty="0"/>
          </a:p>
        </p:txBody>
      </p:sp>
      <p:pic>
        <p:nvPicPr>
          <p:cNvPr id="5" name="Picture 4">
            <a:extLst>
              <a:ext uri="{FF2B5EF4-FFF2-40B4-BE49-F238E27FC236}">
                <a16:creationId xmlns:a16="http://schemas.microsoft.com/office/drawing/2014/main" id="{07041C77-4D7B-4DDA-AA14-9824FD032497}"/>
              </a:ext>
            </a:extLst>
          </p:cNvPr>
          <p:cNvPicPr>
            <a:picLocks noChangeAspect="1"/>
          </p:cNvPicPr>
          <p:nvPr/>
        </p:nvPicPr>
        <p:blipFill>
          <a:blip r:embed="rId2"/>
          <a:stretch>
            <a:fillRect/>
          </a:stretch>
        </p:blipFill>
        <p:spPr>
          <a:xfrm>
            <a:off x="6082748" y="1948068"/>
            <a:ext cx="6109252" cy="4399721"/>
          </a:xfrm>
          <a:prstGeom prst="rect">
            <a:avLst/>
          </a:prstGeom>
        </p:spPr>
      </p:pic>
      <p:pic>
        <p:nvPicPr>
          <p:cNvPr id="7" name="Picture 6">
            <a:extLst>
              <a:ext uri="{FF2B5EF4-FFF2-40B4-BE49-F238E27FC236}">
                <a16:creationId xmlns:a16="http://schemas.microsoft.com/office/drawing/2014/main" id="{7EA0344E-166F-4768-BB8B-1F189981977F}"/>
              </a:ext>
            </a:extLst>
          </p:cNvPr>
          <p:cNvPicPr>
            <a:picLocks noChangeAspect="1"/>
          </p:cNvPicPr>
          <p:nvPr/>
        </p:nvPicPr>
        <p:blipFill>
          <a:blip r:embed="rId3"/>
          <a:stretch>
            <a:fillRect/>
          </a:stretch>
        </p:blipFill>
        <p:spPr>
          <a:xfrm>
            <a:off x="463826" y="2054086"/>
            <a:ext cx="6003235" cy="4187687"/>
          </a:xfrm>
          <a:prstGeom prst="rect">
            <a:avLst/>
          </a:prstGeom>
        </p:spPr>
      </p:pic>
      <p:sp>
        <p:nvSpPr>
          <p:cNvPr id="9" name="object 4">
            <a:extLst>
              <a:ext uri="{FF2B5EF4-FFF2-40B4-BE49-F238E27FC236}">
                <a16:creationId xmlns:a16="http://schemas.microsoft.com/office/drawing/2014/main" id="{1A273FEB-CD24-465D-A313-460509A5D755}"/>
              </a:ext>
            </a:extLst>
          </p:cNvPr>
          <p:cNvSpPr>
            <a:spLocks noChangeArrowheads="1"/>
          </p:cNvSpPr>
          <p:nvPr/>
        </p:nvSpPr>
        <p:spPr bwMode="auto">
          <a:xfrm>
            <a:off x="10229850" y="189706"/>
            <a:ext cx="1962150" cy="838200"/>
          </a:xfrm>
          <a:prstGeom prst="rect">
            <a:avLst/>
          </a:prstGeom>
          <a:blipFill dpi="0" rotWithShape="1">
            <a:blip r:embed="rId4"/>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2680378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B0AF7-54D4-452C-9EFE-AC6784642018}"/>
              </a:ext>
            </a:extLst>
          </p:cNvPr>
          <p:cNvSpPr>
            <a:spLocks noGrp="1"/>
          </p:cNvSpPr>
          <p:nvPr>
            <p:ph type="title"/>
          </p:nvPr>
        </p:nvSpPr>
        <p:spPr>
          <a:xfrm>
            <a:off x="858078" y="86485"/>
            <a:ext cx="10515600" cy="1325563"/>
          </a:xfrm>
        </p:spPr>
        <p:txBody>
          <a:bodyPr/>
          <a:lstStyle/>
          <a:p>
            <a:r>
              <a:rPr lang="en-IN" sz="4400" b="0" u="none" strike="noStrike" baseline="0" dirty="0">
                <a:latin typeface="Times New Roman" panose="02020603050405020304" pitchFamily="18" charset="0"/>
                <a:cs typeface="Times New Roman" panose="02020603050405020304" pitchFamily="18" charset="0"/>
              </a:rPr>
              <a:t>CFL to Pushdown automata Equivalence</a:t>
            </a:r>
            <a:endParaRPr lang="en-IN" dirty="0"/>
          </a:p>
        </p:txBody>
      </p:sp>
      <p:pic>
        <p:nvPicPr>
          <p:cNvPr id="5" name="Picture 4">
            <a:extLst>
              <a:ext uri="{FF2B5EF4-FFF2-40B4-BE49-F238E27FC236}">
                <a16:creationId xmlns:a16="http://schemas.microsoft.com/office/drawing/2014/main" id="{FA89AA7A-2E5D-4640-A51E-027F791FC82E}"/>
              </a:ext>
            </a:extLst>
          </p:cNvPr>
          <p:cNvPicPr>
            <a:picLocks noChangeAspect="1"/>
          </p:cNvPicPr>
          <p:nvPr/>
        </p:nvPicPr>
        <p:blipFill>
          <a:blip r:embed="rId2"/>
          <a:stretch>
            <a:fillRect/>
          </a:stretch>
        </p:blipFill>
        <p:spPr>
          <a:xfrm>
            <a:off x="1033670" y="1444487"/>
            <a:ext cx="10164417" cy="5048387"/>
          </a:xfrm>
          <a:prstGeom prst="rect">
            <a:avLst/>
          </a:prstGeom>
        </p:spPr>
      </p:pic>
      <p:sp>
        <p:nvSpPr>
          <p:cNvPr id="7" name="object 4">
            <a:extLst>
              <a:ext uri="{FF2B5EF4-FFF2-40B4-BE49-F238E27FC236}">
                <a16:creationId xmlns:a16="http://schemas.microsoft.com/office/drawing/2014/main" id="{5E55F0AD-30D8-4E0D-8CCD-E30A8BDA2098}"/>
              </a:ext>
            </a:extLst>
          </p:cNvPr>
          <p:cNvSpPr>
            <a:spLocks noChangeArrowheads="1"/>
          </p:cNvSpPr>
          <p:nvPr/>
        </p:nvSpPr>
        <p:spPr bwMode="auto">
          <a:xfrm>
            <a:off x="10217012" y="170968"/>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394519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FD5A7646-7CF1-445A-A180-672AEC666E19}"/>
              </a:ext>
            </a:extLst>
          </p:cNvPr>
          <p:cNvSpPr>
            <a:spLocks noChangeArrowheads="1"/>
          </p:cNvSpPr>
          <p:nvPr/>
        </p:nvSpPr>
        <p:spPr bwMode="auto">
          <a:xfrm>
            <a:off x="10229850" y="216694"/>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
        <p:nvSpPr>
          <p:cNvPr id="6" name="Title 1">
            <a:extLst>
              <a:ext uri="{FF2B5EF4-FFF2-40B4-BE49-F238E27FC236}">
                <a16:creationId xmlns:a16="http://schemas.microsoft.com/office/drawing/2014/main" id="{CC725BBF-37BC-4951-AFBD-54FC4D9C99E6}"/>
              </a:ext>
            </a:extLst>
          </p:cNvPr>
          <p:cNvSpPr txBox="1">
            <a:spLocks/>
          </p:cNvSpPr>
          <p:nvPr/>
        </p:nvSpPr>
        <p:spPr>
          <a:xfrm>
            <a:off x="0" y="216694"/>
            <a:ext cx="1051560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Times New Roman" panose="02020603050405020304" pitchFamily="18" charset="0"/>
                <a:cs typeface="Times New Roman" panose="02020603050405020304" pitchFamily="18" charset="0"/>
              </a:rPr>
              <a:t>CFL to Pushdown automata Equivalence                     </a:t>
            </a:r>
          </a:p>
          <a:p>
            <a:r>
              <a:rPr lang="en-IN" dirty="0">
                <a:latin typeface="Times New Roman" panose="02020603050405020304" pitchFamily="18" charset="0"/>
                <a:cs typeface="Times New Roman" panose="02020603050405020304" pitchFamily="18" charset="0"/>
              </a:rPr>
              <a:t>                                                                 -Problems</a:t>
            </a:r>
            <a:endParaRPr lang="en-IN" dirty="0"/>
          </a:p>
        </p:txBody>
      </p:sp>
      <p:pic>
        <p:nvPicPr>
          <p:cNvPr id="7" name="Picture 6">
            <a:extLst>
              <a:ext uri="{FF2B5EF4-FFF2-40B4-BE49-F238E27FC236}">
                <a16:creationId xmlns:a16="http://schemas.microsoft.com/office/drawing/2014/main" id="{9BC57D7B-704A-4297-A4F9-1BB6385FBE49}"/>
              </a:ext>
            </a:extLst>
          </p:cNvPr>
          <p:cNvPicPr>
            <a:picLocks noChangeAspect="1"/>
          </p:cNvPicPr>
          <p:nvPr/>
        </p:nvPicPr>
        <p:blipFill>
          <a:blip r:embed="rId3"/>
          <a:stretch>
            <a:fillRect/>
          </a:stretch>
        </p:blipFill>
        <p:spPr>
          <a:xfrm>
            <a:off x="795130" y="1485900"/>
            <a:ext cx="10667999" cy="5155406"/>
          </a:xfrm>
          <a:prstGeom prst="rect">
            <a:avLst/>
          </a:prstGeom>
        </p:spPr>
      </p:pic>
    </p:spTree>
    <p:extLst>
      <p:ext uri="{BB962C8B-B14F-4D97-AF65-F5344CB8AC3E}">
        <p14:creationId xmlns:p14="http://schemas.microsoft.com/office/powerpoint/2010/main" val="616265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10B7E2D3-FEFE-4C1F-8439-97169B565AAC}"/>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
        <p:nvSpPr>
          <p:cNvPr id="4" name="Title 1">
            <a:extLst>
              <a:ext uri="{FF2B5EF4-FFF2-40B4-BE49-F238E27FC236}">
                <a16:creationId xmlns:a16="http://schemas.microsoft.com/office/drawing/2014/main" id="{CB4C9781-AC23-4921-8D9D-FF485488846F}"/>
              </a:ext>
            </a:extLst>
          </p:cNvPr>
          <p:cNvSpPr txBox="1">
            <a:spLocks noGrp="1"/>
          </p:cNvSpPr>
          <p:nvPr>
            <p:ph type="title"/>
          </p:nvPr>
        </p:nvSpPr>
        <p:spPr>
          <a:xfrm>
            <a:off x="-1" y="92765"/>
            <a:ext cx="11979965" cy="15979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Times New Roman" panose="02020603050405020304" pitchFamily="18" charset="0"/>
                <a:cs typeface="Times New Roman" panose="02020603050405020304" pitchFamily="18" charset="0"/>
              </a:rPr>
              <a:t>CFL to PDA  - Problems          </a:t>
            </a:r>
          </a:p>
        </p:txBody>
      </p:sp>
      <p:pic>
        <p:nvPicPr>
          <p:cNvPr id="8" name="Picture 7">
            <a:extLst>
              <a:ext uri="{FF2B5EF4-FFF2-40B4-BE49-F238E27FC236}">
                <a16:creationId xmlns:a16="http://schemas.microsoft.com/office/drawing/2014/main" id="{6F507D02-4BDF-4229-A825-C4389375AAF0}"/>
              </a:ext>
            </a:extLst>
          </p:cNvPr>
          <p:cNvPicPr>
            <a:picLocks noChangeAspect="1"/>
          </p:cNvPicPr>
          <p:nvPr/>
        </p:nvPicPr>
        <p:blipFill>
          <a:blip r:embed="rId3"/>
          <a:stretch>
            <a:fillRect/>
          </a:stretch>
        </p:blipFill>
        <p:spPr>
          <a:xfrm>
            <a:off x="3138487" y="1219200"/>
            <a:ext cx="5915025" cy="4419600"/>
          </a:xfrm>
          <a:prstGeom prst="rect">
            <a:avLst/>
          </a:prstGeom>
        </p:spPr>
      </p:pic>
    </p:spTree>
    <p:extLst>
      <p:ext uri="{BB962C8B-B14F-4D97-AF65-F5344CB8AC3E}">
        <p14:creationId xmlns:p14="http://schemas.microsoft.com/office/powerpoint/2010/main" val="694810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14C59BFB-A414-41D9-85C3-5AA1025777B9}"/>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
        <p:nvSpPr>
          <p:cNvPr id="6" name="Title 1">
            <a:extLst>
              <a:ext uri="{FF2B5EF4-FFF2-40B4-BE49-F238E27FC236}">
                <a16:creationId xmlns:a16="http://schemas.microsoft.com/office/drawing/2014/main" id="{A3E96C08-24F9-49B7-8227-A85F181E6069}"/>
              </a:ext>
            </a:extLst>
          </p:cNvPr>
          <p:cNvSpPr txBox="1">
            <a:spLocks/>
          </p:cNvSpPr>
          <p:nvPr/>
        </p:nvSpPr>
        <p:spPr>
          <a:xfrm>
            <a:off x="-1" y="92766"/>
            <a:ext cx="11979965" cy="10295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Times New Roman" panose="02020603050405020304" pitchFamily="18" charset="0"/>
                <a:cs typeface="Times New Roman" panose="02020603050405020304" pitchFamily="18" charset="0"/>
              </a:rPr>
              <a:t>CFL to PDA  - Problems          </a:t>
            </a:r>
          </a:p>
        </p:txBody>
      </p:sp>
      <p:pic>
        <p:nvPicPr>
          <p:cNvPr id="7" name="Picture 6">
            <a:extLst>
              <a:ext uri="{FF2B5EF4-FFF2-40B4-BE49-F238E27FC236}">
                <a16:creationId xmlns:a16="http://schemas.microsoft.com/office/drawing/2014/main" id="{459C4BA9-49E2-40F5-9C70-BECAFEA3D9F5}"/>
              </a:ext>
            </a:extLst>
          </p:cNvPr>
          <p:cNvPicPr>
            <a:picLocks noChangeAspect="1"/>
          </p:cNvPicPr>
          <p:nvPr/>
        </p:nvPicPr>
        <p:blipFill>
          <a:blip r:embed="rId3"/>
          <a:stretch>
            <a:fillRect/>
          </a:stretch>
        </p:blipFill>
        <p:spPr>
          <a:xfrm>
            <a:off x="-1" y="1122362"/>
            <a:ext cx="7672388" cy="5735637"/>
          </a:xfrm>
          <a:prstGeom prst="rect">
            <a:avLst/>
          </a:prstGeom>
        </p:spPr>
      </p:pic>
      <p:pic>
        <p:nvPicPr>
          <p:cNvPr id="9" name="Picture 8">
            <a:extLst>
              <a:ext uri="{FF2B5EF4-FFF2-40B4-BE49-F238E27FC236}">
                <a16:creationId xmlns:a16="http://schemas.microsoft.com/office/drawing/2014/main" id="{4744DE0A-FD1E-4A2F-9858-5FDBA2C5647F}"/>
              </a:ext>
            </a:extLst>
          </p:cNvPr>
          <p:cNvPicPr>
            <a:picLocks noChangeAspect="1"/>
          </p:cNvPicPr>
          <p:nvPr/>
        </p:nvPicPr>
        <p:blipFill>
          <a:blip r:embed="rId4"/>
          <a:stretch>
            <a:fillRect/>
          </a:stretch>
        </p:blipFill>
        <p:spPr>
          <a:xfrm>
            <a:off x="8057322" y="1815548"/>
            <a:ext cx="3922642" cy="4598504"/>
          </a:xfrm>
          <a:prstGeom prst="rect">
            <a:avLst/>
          </a:prstGeom>
        </p:spPr>
      </p:pic>
    </p:spTree>
    <p:extLst>
      <p:ext uri="{BB962C8B-B14F-4D97-AF65-F5344CB8AC3E}">
        <p14:creationId xmlns:p14="http://schemas.microsoft.com/office/powerpoint/2010/main" val="4015765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4EEB4E98-3FA2-4E1E-81E8-9CD05BAAEF04}"/>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pic>
        <p:nvPicPr>
          <p:cNvPr id="6" name="Picture 5">
            <a:extLst>
              <a:ext uri="{FF2B5EF4-FFF2-40B4-BE49-F238E27FC236}">
                <a16:creationId xmlns:a16="http://schemas.microsoft.com/office/drawing/2014/main" id="{2F424221-3C39-474F-BA28-AAAE00FCD539}"/>
              </a:ext>
            </a:extLst>
          </p:cNvPr>
          <p:cNvPicPr>
            <a:picLocks noChangeAspect="1"/>
          </p:cNvPicPr>
          <p:nvPr/>
        </p:nvPicPr>
        <p:blipFill rotWithShape="1">
          <a:blip r:embed="rId3"/>
          <a:srcRect t="3993"/>
          <a:stretch/>
        </p:blipFill>
        <p:spPr>
          <a:xfrm>
            <a:off x="473351" y="1609726"/>
            <a:ext cx="11082545" cy="5248273"/>
          </a:xfrm>
          <a:prstGeom prst="rect">
            <a:avLst/>
          </a:prstGeom>
        </p:spPr>
      </p:pic>
      <p:sp>
        <p:nvSpPr>
          <p:cNvPr id="7" name="Title 1">
            <a:extLst>
              <a:ext uri="{FF2B5EF4-FFF2-40B4-BE49-F238E27FC236}">
                <a16:creationId xmlns:a16="http://schemas.microsoft.com/office/drawing/2014/main" id="{BFC18EAA-B407-4061-B61F-D21D970E69D3}"/>
              </a:ext>
            </a:extLst>
          </p:cNvPr>
          <p:cNvSpPr txBox="1">
            <a:spLocks/>
          </p:cNvSpPr>
          <p:nvPr/>
        </p:nvSpPr>
        <p:spPr>
          <a:xfrm>
            <a:off x="473351" y="658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Times" panose="02020603050405020304" pitchFamily="18" charset="0"/>
                <a:cs typeface="Times" panose="02020603050405020304" pitchFamily="18" charset="0"/>
              </a:rPr>
              <a:t>Assignment Exercises:</a:t>
            </a:r>
          </a:p>
        </p:txBody>
      </p:sp>
    </p:spTree>
    <p:extLst>
      <p:ext uri="{BB962C8B-B14F-4D97-AF65-F5344CB8AC3E}">
        <p14:creationId xmlns:p14="http://schemas.microsoft.com/office/powerpoint/2010/main" val="1273156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BD0B84D7-54CF-4A6E-8C31-6516E3C329AD}"/>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pic>
        <p:nvPicPr>
          <p:cNvPr id="6" name="Picture 5">
            <a:extLst>
              <a:ext uri="{FF2B5EF4-FFF2-40B4-BE49-F238E27FC236}">
                <a16:creationId xmlns:a16="http://schemas.microsoft.com/office/drawing/2014/main" id="{F1BCA791-7A67-46E3-B1D0-2148DFB7C6C9}"/>
              </a:ext>
            </a:extLst>
          </p:cNvPr>
          <p:cNvPicPr>
            <a:picLocks noChangeAspect="1"/>
          </p:cNvPicPr>
          <p:nvPr/>
        </p:nvPicPr>
        <p:blipFill>
          <a:blip r:embed="rId3"/>
          <a:stretch>
            <a:fillRect/>
          </a:stretch>
        </p:blipFill>
        <p:spPr>
          <a:xfrm>
            <a:off x="1152526" y="1696279"/>
            <a:ext cx="9051234" cy="3047276"/>
          </a:xfrm>
          <a:prstGeom prst="rect">
            <a:avLst/>
          </a:prstGeom>
        </p:spPr>
      </p:pic>
      <p:pic>
        <p:nvPicPr>
          <p:cNvPr id="8" name="Picture 7">
            <a:extLst>
              <a:ext uri="{FF2B5EF4-FFF2-40B4-BE49-F238E27FC236}">
                <a16:creationId xmlns:a16="http://schemas.microsoft.com/office/drawing/2014/main" id="{53F4D75D-450E-4989-B8FE-F7CC825246DB}"/>
              </a:ext>
            </a:extLst>
          </p:cNvPr>
          <p:cNvPicPr>
            <a:picLocks noChangeAspect="1"/>
          </p:cNvPicPr>
          <p:nvPr/>
        </p:nvPicPr>
        <p:blipFill>
          <a:blip r:embed="rId4"/>
          <a:stretch>
            <a:fillRect/>
          </a:stretch>
        </p:blipFill>
        <p:spPr>
          <a:xfrm>
            <a:off x="424070" y="0"/>
            <a:ext cx="9051233" cy="1027906"/>
          </a:xfrm>
          <a:prstGeom prst="rect">
            <a:avLst/>
          </a:prstGeom>
        </p:spPr>
      </p:pic>
    </p:spTree>
    <p:extLst>
      <p:ext uri="{BB962C8B-B14F-4D97-AF65-F5344CB8AC3E}">
        <p14:creationId xmlns:p14="http://schemas.microsoft.com/office/powerpoint/2010/main" val="1795533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DB053E06-2DC7-410E-B2BF-210DB6C7FC1A}"/>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pic>
        <p:nvPicPr>
          <p:cNvPr id="4" name="Picture 3">
            <a:extLst>
              <a:ext uri="{FF2B5EF4-FFF2-40B4-BE49-F238E27FC236}">
                <a16:creationId xmlns:a16="http://schemas.microsoft.com/office/drawing/2014/main" id="{DEC12F4A-F646-44A1-AECA-759405EFF183}"/>
              </a:ext>
            </a:extLst>
          </p:cNvPr>
          <p:cNvPicPr>
            <a:picLocks noChangeAspect="1"/>
          </p:cNvPicPr>
          <p:nvPr/>
        </p:nvPicPr>
        <p:blipFill>
          <a:blip r:embed="rId3"/>
          <a:stretch>
            <a:fillRect/>
          </a:stretch>
        </p:blipFill>
        <p:spPr>
          <a:xfrm>
            <a:off x="0" y="1325217"/>
            <a:ext cx="12072730" cy="5464916"/>
          </a:xfrm>
          <a:prstGeom prst="rect">
            <a:avLst/>
          </a:prstGeom>
        </p:spPr>
      </p:pic>
      <p:pic>
        <p:nvPicPr>
          <p:cNvPr id="8" name="Picture 7">
            <a:extLst>
              <a:ext uri="{FF2B5EF4-FFF2-40B4-BE49-F238E27FC236}">
                <a16:creationId xmlns:a16="http://schemas.microsoft.com/office/drawing/2014/main" id="{54ADE374-3455-4FFD-9DE5-2E8B7DEC8411}"/>
              </a:ext>
            </a:extLst>
          </p:cNvPr>
          <p:cNvPicPr>
            <a:picLocks noChangeAspect="1"/>
          </p:cNvPicPr>
          <p:nvPr/>
        </p:nvPicPr>
        <p:blipFill>
          <a:blip r:embed="rId4"/>
          <a:stretch>
            <a:fillRect/>
          </a:stretch>
        </p:blipFill>
        <p:spPr>
          <a:xfrm>
            <a:off x="542925" y="450574"/>
            <a:ext cx="9051233" cy="1027906"/>
          </a:xfrm>
          <a:prstGeom prst="rect">
            <a:avLst/>
          </a:prstGeom>
        </p:spPr>
      </p:pic>
    </p:spTree>
    <p:extLst>
      <p:ext uri="{BB962C8B-B14F-4D97-AF65-F5344CB8AC3E}">
        <p14:creationId xmlns:p14="http://schemas.microsoft.com/office/powerpoint/2010/main" val="3632405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5B4B-602B-44E1-8E5A-E64C4EC718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CAC943-2F5F-41D2-B430-D88081842322}"/>
              </a:ext>
            </a:extLst>
          </p:cNvPr>
          <p:cNvSpPr>
            <a:spLocks noGrp="1"/>
          </p:cNvSpPr>
          <p:nvPr>
            <p:ph idx="1"/>
          </p:nvPr>
        </p:nvSpPr>
        <p:spPr/>
        <p:txBody>
          <a:bodyPr/>
          <a:lstStyle/>
          <a:p>
            <a:endParaRPr lang="en-IN" dirty="0"/>
          </a:p>
        </p:txBody>
      </p:sp>
      <p:sp>
        <p:nvSpPr>
          <p:cNvPr id="5" name="object 4">
            <a:extLst>
              <a:ext uri="{FF2B5EF4-FFF2-40B4-BE49-F238E27FC236}">
                <a16:creationId xmlns:a16="http://schemas.microsoft.com/office/drawing/2014/main" id="{66E470FF-83E5-4CF3-9228-A1C816485643}"/>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pic>
        <p:nvPicPr>
          <p:cNvPr id="4" name="Picture 3">
            <a:extLst>
              <a:ext uri="{FF2B5EF4-FFF2-40B4-BE49-F238E27FC236}">
                <a16:creationId xmlns:a16="http://schemas.microsoft.com/office/drawing/2014/main" id="{25EDE100-7C42-4120-A8AA-B3672548D2AA}"/>
              </a:ext>
            </a:extLst>
          </p:cNvPr>
          <p:cNvPicPr>
            <a:picLocks noChangeAspect="1"/>
          </p:cNvPicPr>
          <p:nvPr/>
        </p:nvPicPr>
        <p:blipFill>
          <a:blip r:embed="rId3"/>
          <a:stretch>
            <a:fillRect/>
          </a:stretch>
        </p:blipFill>
        <p:spPr>
          <a:xfrm>
            <a:off x="542925" y="450574"/>
            <a:ext cx="9051233" cy="1027906"/>
          </a:xfrm>
          <a:prstGeom prst="rect">
            <a:avLst/>
          </a:prstGeom>
        </p:spPr>
      </p:pic>
      <p:pic>
        <p:nvPicPr>
          <p:cNvPr id="8" name="Picture 7">
            <a:extLst>
              <a:ext uri="{FF2B5EF4-FFF2-40B4-BE49-F238E27FC236}">
                <a16:creationId xmlns:a16="http://schemas.microsoft.com/office/drawing/2014/main" id="{FD2FDB16-8F57-4593-8997-68A5D708ABEE}"/>
              </a:ext>
            </a:extLst>
          </p:cNvPr>
          <p:cNvPicPr>
            <a:picLocks noChangeAspect="1"/>
          </p:cNvPicPr>
          <p:nvPr/>
        </p:nvPicPr>
        <p:blipFill>
          <a:blip r:embed="rId4"/>
          <a:stretch>
            <a:fillRect/>
          </a:stretch>
        </p:blipFill>
        <p:spPr>
          <a:xfrm>
            <a:off x="3157537" y="2228850"/>
            <a:ext cx="5876925" cy="2400300"/>
          </a:xfrm>
          <a:prstGeom prst="rect">
            <a:avLst/>
          </a:prstGeom>
        </p:spPr>
      </p:pic>
    </p:spTree>
    <p:extLst>
      <p:ext uri="{BB962C8B-B14F-4D97-AF65-F5344CB8AC3E}">
        <p14:creationId xmlns:p14="http://schemas.microsoft.com/office/powerpoint/2010/main" val="1257383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EED746-5CF7-45FB-8B14-0E6124FD2278}"/>
              </a:ext>
            </a:extLst>
          </p:cNvPr>
          <p:cNvPicPr>
            <a:picLocks noChangeAspect="1"/>
          </p:cNvPicPr>
          <p:nvPr/>
        </p:nvPicPr>
        <p:blipFill>
          <a:blip r:embed="rId2"/>
          <a:stretch>
            <a:fillRect/>
          </a:stretch>
        </p:blipFill>
        <p:spPr>
          <a:xfrm>
            <a:off x="583510" y="795130"/>
            <a:ext cx="11065565" cy="5778707"/>
          </a:xfrm>
          <a:prstGeom prst="rect">
            <a:avLst/>
          </a:prstGeom>
        </p:spPr>
      </p:pic>
      <p:sp>
        <p:nvSpPr>
          <p:cNvPr id="7" name="object 4">
            <a:extLst>
              <a:ext uri="{FF2B5EF4-FFF2-40B4-BE49-F238E27FC236}">
                <a16:creationId xmlns:a16="http://schemas.microsoft.com/office/drawing/2014/main" id="{830608E6-3770-4751-A972-74190C27549A}"/>
              </a:ext>
            </a:extLst>
          </p:cNvPr>
          <p:cNvSpPr>
            <a:spLocks noChangeArrowheads="1"/>
          </p:cNvSpPr>
          <p:nvPr/>
        </p:nvSpPr>
        <p:spPr bwMode="auto">
          <a:xfrm>
            <a:off x="9686925" y="284163"/>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2245875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ECED9EE3-9CEE-45B0-8E2A-DE5719F019EC}"/>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pic>
        <p:nvPicPr>
          <p:cNvPr id="4" name="Picture 3">
            <a:extLst>
              <a:ext uri="{FF2B5EF4-FFF2-40B4-BE49-F238E27FC236}">
                <a16:creationId xmlns:a16="http://schemas.microsoft.com/office/drawing/2014/main" id="{C784F8CE-5CD0-462F-8142-B9A8161DE38E}"/>
              </a:ext>
            </a:extLst>
          </p:cNvPr>
          <p:cNvPicPr>
            <a:picLocks noChangeAspect="1"/>
          </p:cNvPicPr>
          <p:nvPr/>
        </p:nvPicPr>
        <p:blipFill>
          <a:blip r:embed="rId3"/>
          <a:stretch>
            <a:fillRect/>
          </a:stretch>
        </p:blipFill>
        <p:spPr>
          <a:xfrm>
            <a:off x="981075" y="284163"/>
            <a:ext cx="9686925" cy="1027906"/>
          </a:xfrm>
          <a:prstGeom prst="rect">
            <a:avLst/>
          </a:prstGeom>
        </p:spPr>
      </p:pic>
      <p:pic>
        <p:nvPicPr>
          <p:cNvPr id="8" name="Picture 7">
            <a:extLst>
              <a:ext uri="{FF2B5EF4-FFF2-40B4-BE49-F238E27FC236}">
                <a16:creationId xmlns:a16="http://schemas.microsoft.com/office/drawing/2014/main" id="{8953810E-DA58-4F1F-BCFF-A8D68275BF00}"/>
              </a:ext>
            </a:extLst>
          </p:cNvPr>
          <p:cNvPicPr>
            <a:picLocks noChangeAspect="1"/>
          </p:cNvPicPr>
          <p:nvPr/>
        </p:nvPicPr>
        <p:blipFill>
          <a:blip r:embed="rId4"/>
          <a:stretch>
            <a:fillRect/>
          </a:stretch>
        </p:blipFill>
        <p:spPr>
          <a:xfrm>
            <a:off x="262351" y="1122363"/>
            <a:ext cx="10405649" cy="5496718"/>
          </a:xfrm>
          <a:prstGeom prst="rect">
            <a:avLst/>
          </a:prstGeom>
        </p:spPr>
      </p:pic>
      <p:sp>
        <p:nvSpPr>
          <p:cNvPr id="11" name="Title 1">
            <a:extLst>
              <a:ext uri="{FF2B5EF4-FFF2-40B4-BE49-F238E27FC236}">
                <a16:creationId xmlns:a16="http://schemas.microsoft.com/office/drawing/2014/main" id="{31F6D321-EEDA-4803-B5F3-C88883663821}"/>
              </a:ext>
            </a:extLst>
          </p:cNvPr>
          <p:cNvSpPr>
            <a:spLocks noGrp="1"/>
          </p:cNvSpPr>
          <p:nvPr>
            <p:ph type="title"/>
          </p:nvPr>
        </p:nvSpPr>
        <p:spPr>
          <a:xfrm>
            <a:off x="0" y="0"/>
            <a:ext cx="10515600" cy="1325563"/>
          </a:xfrm>
        </p:spPr>
        <p:txBody>
          <a:bodyPr/>
          <a:lstStyle/>
          <a:p>
            <a:r>
              <a:rPr lang="en-IN" dirty="0"/>
              <a:t>Ex:1</a:t>
            </a:r>
          </a:p>
        </p:txBody>
      </p:sp>
    </p:spTree>
    <p:extLst>
      <p:ext uri="{BB962C8B-B14F-4D97-AF65-F5344CB8AC3E}">
        <p14:creationId xmlns:p14="http://schemas.microsoft.com/office/powerpoint/2010/main" val="188277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7002B381-B427-4A06-9AD6-DFD7F0A089BB}"/>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
        <p:nvSpPr>
          <p:cNvPr id="10" name="TextBox 9">
            <a:extLst>
              <a:ext uri="{FF2B5EF4-FFF2-40B4-BE49-F238E27FC236}">
                <a16:creationId xmlns:a16="http://schemas.microsoft.com/office/drawing/2014/main" id="{AE713AA0-331A-4D35-97B7-5176FBDCD051}"/>
              </a:ext>
            </a:extLst>
          </p:cNvPr>
          <p:cNvSpPr txBox="1"/>
          <p:nvPr/>
        </p:nvSpPr>
        <p:spPr>
          <a:xfrm>
            <a:off x="636104" y="99497"/>
            <a:ext cx="7421218" cy="784830"/>
          </a:xfrm>
          <a:prstGeom prst="rect">
            <a:avLst/>
          </a:prstGeom>
          <a:noFill/>
        </p:spPr>
        <p:txBody>
          <a:bodyPr wrap="square">
            <a:spAutoFit/>
          </a:bodyPr>
          <a:lstStyle/>
          <a:p>
            <a:r>
              <a:rPr lang="en-IN" sz="4500" dirty="0"/>
              <a:t>Ex:2</a:t>
            </a:r>
          </a:p>
        </p:txBody>
      </p:sp>
      <p:pic>
        <p:nvPicPr>
          <p:cNvPr id="12" name="Picture 11">
            <a:extLst>
              <a:ext uri="{FF2B5EF4-FFF2-40B4-BE49-F238E27FC236}">
                <a16:creationId xmlns:a16="http://schemas.microsoft.com/office/drawing/2014/main" id="{F97E03E6-DFE8-462F-8C70-0931692954AA}"/>
              </a:ext>
            </a:extLst>
          </p:cNvPr>
          <p:cNvPicPr>
            <a:picLocks noChangeAspect="1"/>
          </p:cNvPicPr>
          <p:nvPr/>
        </p:nvPicPr>
        <p:blipFill>
          <a:blip r:embed="rId3"/>
          <a:stretch>
            <a:fillRect/>
          </a:stretch>
        </p:blipFill>
        <p:spPr>
          <a:xfrm>
            <a:off x="721829" y="1539944"/>
            <a:ext cx="10542519" cy="5076825"/>
          </a:xfrm>
          <a:prstGeom prst="rect">
            <a:avLst/>
          </a:prstGeom>
        </p:spPr>
      </p:pic>
    </p:spTree>
    <p:extLst>
      <p:ext uri="{BB962C8B-B14F-4D97-AF65-F5344CB8AC3E}">
        <p14:creationId xmlns:p14="http://schemas.microsoft.com/office/powerpoint/2010/main" val="3253908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6DB72394-FD50-4C13-9108-A9084F3C68CA}"/>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
        <p:nvSpPr>
          <p:cNvPr id="8" name="Title 7">
            <a:extLst>
              <a:ext uri="{FF2B5EF4-FFF2-40B4-BE49-F238E27FC236}">
                <a16:creationId xmlns:a16="http://schemas.microsoft.com/office/drawing/2014/main" id="{7F59BBFA-ED27-4FF1-A397-75AFB7B0CBF2}"/>
              </a:ext>
            </a:extLst>
          </p:cNvPr>
          <p:cNvSpPr txBox="1">
            <a:spLocks noGrp="1"/>
          </p:cNvSpPr>
          <p:nvPr>
            <p:ph type="title"/>
          </p:nvPr>
        </p:nvSpPr>
        <p:spPr>
          <a:xfrm>
            <a:off x="838200" y="670116"/>
            <a:ext cx="10515600" cy="715581"/>
          </a:xfrm>
          <a:prstGeom prst="rect">
            <a:avLst/>
          </a:prstGeom>
          <a:noFill/>
        </p:spPr>
        <p:txBody>
          <a:bodyPr wrap="square">
            <a:spAutoFit/>
          </a:bodyPr>
          <a:lstStyle/>
          <a:p>
            <a:r>
              <a:rPr lang="en-IN" sz="4500" dirty="0"/>
              <a:t>Ex:3</a:t>
            </a:r>
          </a:p>
        </p:txBody>
      </p:sp>
      <p:pic>
        <p:nvPicPr>
          <p:cNvPr id="10" name="Picture 9">
            <a:extLst>
              <a:ext uri="{FF2B5EF4-FFF2-40B4-BE49-F238E27FC236}">
                <a16:creationId xmlns:a16="http://schemas.microsoft.com/office/drawing/2014/main" id="{09EFB3D3-D1AE-4945-968B-41BD29AF2395}"/>
              </a:ext>
            </a:extLst>
          </p:cNvPr>
          <p:cNvPicPr>
            <a:picLocks noChangeAspect="1"/>
          </p:cNvPicPr>
          <p:nvPr/>
        </p:nvPicPr>
        <p:blipFill>
          <a:blip r:embed="rId3"/>
          <a:stretch>
            <a:fillRect/>
          </a:stretch>
        </p:blipFill>
        <p:spPr>
          <a:xfrm>
            <a:off x="838200" y="1669773"/>
            <a:ext cx="9790043" cy="4904063"/>
          </a:xfrm>
          <a:prstGeom prst="rect">
            <a:avLst/>
          </a:prstGeom>
        </p:spPr>
      </p:pic>
    </p:spTree>
    <p:extLst>
      <p:ext uri="{BB962C8B-B14F-4D97-AF65-F5344CB8AC3E}">
        <p14:creationId xmlns:p14="http://schemas.microsoft.com/office/powerpoint/2010/main" val="2993115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C4A954-0262-424F-BB33-7988B88AFDE5}"/>
              </a:ext>
            </a:extLst>
          </p:cNvPr>
          <p:cNvSpPr>
            <a:spLocks noGrp="1"/>
          </p:cNvSpPr>
          <p:nvPr>
            <p:ph idx="1"/>
          </p:nvPr>
        </p:nvSpPr>
        <p:spPr>
          <a:xfrm>
            <a:off x="1262270" y="2751137"/>
            <a:ext cx="10515600" cy="4351338"/>
          </a:xfrm>
        </p:spPr>
        <p:txBody>
          <a:bodyPr>
            <a:normAutofit/>
          </a:bodyPr>
          <a:lstStyle/>
          <a:p>
            <a:pPr marL="0" indent="0">
              <a:buNone/>
            </a:pPr>
            <a:r>
              <a:rPr lang="en-IN" sz="5500" dirty="0">
                <a:latin typeface="Times" panose="02020603050405020304" pitchFamily="18" charset="0"/>
                <a:cs typeface="Times" panose="02020603050405020304" pitchFamily="18" charset="0"/>
              </a:rPr>
              <a:t>End  OF UNIT-III</a:t>
            </a:r>
          </a:p>
        </p:txBody>
      </p:sp>
    </p:spTree>
    <p:extLst>
      <p:ext uri="{BB962C8B-B14F-4D97-AF65-F5344CB8AC3E}">
        <p14:creationId xmlns:p14="http://schemas.microsoft.com/office/powerpoint/2010/main" val="52472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0455D-F292-4C8A-8467-5736C7AD8929}"/>
              </a:ext>
            </a:extLst>
          </p:cNvPr>
          <p:cNvSpPr txBox="1"/>
          <p:nvPr/>
        </p:nvSpPr>
        <p:spPr>
          <a:xfrm>
            <a:off x="225287" y="616227"/>
            <a:ext cx="11966713" cy="784830"/>
          </a:xfrm>
          <a:prstGeom prst="rect">
            <a:avLst/>
          </a:prstGeom>
          <a:noFill/>
        </p:spPr>
        <p:txBody>
          <a:bodyPr wrap="square">
            <a:spAutoFit/>
          </a:bodyPr>
          <a:lstStyle/>
          <a:p>
            <a:pPr algn="ctr"/>
            <a:r>
              <a:rPr lang="en-IN" sz="4500" b="0" u="none" strike="noStrike" baseline="0" dirty="0">
                <a:latin typeface="Times New Roman" panose="02020603050405020304" pitchFamily="18" charset="0"/>
                <a:cs typeface="Times New Roman" panose="02020603050405020304" pitchFamily="18" charset="0"/>
              </a:rPr>
              <a:t>NFA V</a:t>
            </a:r>
            <a:r>
              <a:rPr lang="en-IN" sz="3500" b="0" u="none" strike="noStrike" baseline="0" dirty="0">
                <a:latin typeface="Times New Roman" panose="02020603050405020304" pitchFamily="18" charset="0"/>
                <a:cs typeface="Times New Roman" panose="02020603050405020304" pitchFamily="18" charset="0"/>
              </a:rPr>
              <a:t>s</a:t>
            </a:r>
            <a:r>
              <a:rPr lang="en-IN" sz="4500" b="0" u="none" strike="noStrike" baseline="0" dirty="0">
                <a:latin typeface="Times New Roman" panose="02020603050405020304" pitchFamily="18" charset="0"/>
                <a:cs typeface="Times New Roman" panose="02020603050405020304" pitchFamily="18" charset="0"/>
              </a:rPr>
              <a:t> PDA: Definitions </a:t>
            </a:r>
            <a:endParaRPr lang="en-IN" sz="4500" dirty="0"/>
          </a:p>
        </p:txBody>
      </p:sp>
      <p:pic>
        <p:nvPicPr>
          <p:cNvPr id="3" name="Picture 2">
            <a:extLst>
              <a:ext uri="{FF2B5EF4-FFF2-40B4-BE49-F238E27FC236}">
                <a16:creationId xmlns:a16="http://schemas.microsoft.com/office/drawing/2014/main" id="{DE43C60F-F1EA-4121-BA9A-A7B6FEFDBC5B}"/>
              </a:ext>
            </a:extLst>
          </p:cNvPr>
          <p:cNvPicPr>
            <a:picLocks noChangeAspect="1"/>
          </p:cNvPicPr>
          <p:nvPr/>
        </p:nvPicPr>
        <p:blipFill>
          <a:blip r:embed="rId2"/>
          <a:stretch>
            <a:fillRect/>
          </a:stretch>
        </p:blipFill>
        <p:spPr>
          <a:xfrm>
            <a:off x="1749287" y="1676400"/>
            <a:ext cx="8918713" cy="4260574"/>
          </a:xfrm>
          <a:prstGeom prst="rect">
            <a:avLst/>
          </a:prstGeom>
        </p:spPr>
      </p:pic>
      <p:sp>
        <p:nvSpPr>
          <p:cNvPr id="4" name="object 4">
            <a:extLst>
              <a:ext uri="{FF2B5EF4-FFF2-40B4-BE49-F238E27FC236}">
                <a16:creationId xmlns:a16="http://schemas.microsoft.com/office/drawing/2014/main" id="{6956EC9C-DACC-47AB-BC12-39733D261986}"/>
              </a:ext>
            </a:extLst>
          </p:cNvPr>
          <p:cNvSpPr>
            <a:spLocks noChangeArrowheads="1"/>
          </p:cNvSpPr>
          <p:nvPr/>
        </p:nvSpPr>
        <p:spPr bwMode="auto">
          <a:xfrm>
            <a:off x="9686925" y="284163"/>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1388540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8A6F84-E711-48D8-8857-CDBAFF4CE975}"/>
              </a:ext>
            </a:extLst>
          </p:cNvPr>
          <p:cNvSpPr txBox="1"/>
          <p:nvPr/>
        </p:nvSpPr>
        <p:spPr>
          <a:xfrm>
            <a:off x="848140" y="1236055"/>
            <a:ext cx="10707756" cy="784830"/>
          </a:xfrm>
          <a:prstGeom prst="rect">
            <a:avLst/>
          </a:prstGeom>
          <a:noFill/>
        </p:spPr>
        <p:txBody>
          <a:bodyPr wrap="square">
            <a:spAutoFit/>
          </a:bodyPr>
          <a:lstStyle/>
          <a:p>
            <a:r>
              <a:rPr lang="en-IN" sz="4500" b="0" u="none" strike="noStrike" baseline="0" dirty="0">
                <a:latin typeface="Times New Roman" panose="02020603050405020304" pitchFamily="18" charset="0"/>
                <a:cs typeface="Times New Roman" panose="02020603050405020304" pitchFamily="18" charset="0"/>
              </a:rPr>
              <a:t>Pushdown Automata: Definitions </a:t>
            </a:r>
            <a:endParaRPr lang="en-IN" sz="4500" dirty="0"/>
          </a:p>
        </p:txBody>
      </p:sp>
      <p:sp>
        <p:nvSpPr>
          <p:cNvPr id="9" name="TextBox 8">
            <a:extLst>
              <a:ext uri="{FF2B5EF4-FFF2-40B4-BE49-F238E27FC236}">
                <a16:creationId xmlns:a16="http://schemas.microsoft.com/office/drawing/2014/main" id="{A9C4C5FD-DB78-4CD5-8EE6-8A7007D495B7}"/>
              </a:ext>
            </a:extLst>
          </p:cNvPr>
          <p:cNvSpPr txBox="1"/>
          <p:nvPr/>
        </p:nvSpPr>
        <p:spPr>
          <a:xfrm>
            <a:off x="371061" y="2875002"/>
            <a:ext cx="11087514" cy="2123658"/>
          </a:xfrm>
          <a:prstGeom prst="rect">
            <a:avLst/>
          </a:prstGeom>
          <a:noFill/>
        </p:spPr>
        <p:txBody>
          <a:bodyPr wrap="square">
            <a:spAutoFit/>
          </a:bodyPr>
          <a:lstStyle/>
          <a:p>
            <a:pPr algn="just"/>
            <a:r>
              <a:rPr lang="en-IN" sz="2200" b="0" i="0" u="none" strike="noStrike" baseline="0" dirty="0">
                <a:solidFill>
                  <a:srgbClr val="000000"/>
                </a:solidFill>
                <a:latin typeface="Times New Roman" panose="02020603050405020304" pitchFamily="18" charset="0"/>
              </a:rPr>
              <a:t>A PDA is a computational machine to recognize a Context free </a:t>
            </a:r>
            <a:r>
              <a:rPr lang="en-IN" sz="2200" b="0" i="0" u="none" strike="noStrike" baseline="0" dirty="0" err="1">
                <a:solidFill>
                  <a:srgbClr val="000000"/>
                </a:solidFill>
                <a:latin typeface="Times New Roman" panose="02020603050405020304" pitchFamily="18" charset="0"/>
              </a:rPr>
              <a:t>language.The</a:t>
            </a:r>
            <a:r>
              <a:rPr lang="en-IN" sz="2200" b="0" i="0" u="none" strike="noStrike" baseline="0" dirty="0">
                <a:solidFill>
                  <a:srgbClr val="000000"/>
                </a:solidFill>
                <a:latin typeface="Times New Roman" panose="02020603050405020304" pitchFamily="18" charset="0"/>
              </a:rPr>
              <a:t> PDA has a finite control , and the memory is organized as a stack. </a:t>
            </a:r>
          </a:p>
          <a:p>
            <a:pPr algn="just"/>
            <a:endParaRPr lang="en-IN" sz="2200" dirty="0">
              <a:solidFill>
                <a:srgbClr val="000000"/>
              </a:solidFill>
              <a:latin typeface="Times New Roman" panose="02020603050405020304" pitchFamily="18" charset="0"/>
            </a:endParaRPr>
          </a:p>
          <a:p>
            <a:pPr algn="ctr"/>
            <a:r>
              <a:rPr lang="en-IN" sz="2200" dirty="0" err="1">
                <a:solidFill>
                  <a:srgbClr val="000000"/>
                </a:solidFill>
                <a:latin typeface="Times New Roman" panose="02020603050405020304" pitchFamily="18" charset="0"/>
              </a:rPr>
              <a:t>FA+stack</a:t>
            </a:r>
            <a:r>
              <a:rPr lang="en-IN" sz="2200" dirty="0">
                <a:solidFill>
                  <a:srgbClr val="000000"/>
                </a:solidFill>
                <a:latin typeface="Times New Roman" panose="02020603050405020304" pitchFamily="18" charset="0"/>
              </a:rPr>
              <a:t> = PDA</a:t>
            </a:r>
          </a:p>
          <a:p>
            <a:pPr algn="ctr"/>
            <a:endParaRPr lang="en-IN" sz="2200" dirty="0">
              <a:solidFill>
                <a:srgbClr val="000000"/>
              </a:solidFill>
              <a:latin typeface="Times New Roman" panose="02020603050405020304" pitchFamily="18" charset="0"/>
            </a:endParaRPr>
          </a:p>
          <a:p>
            <a:pPr algn="ctr"/>
            <a:endParaRPr lang="en-IN" sz="2200" dirty="0"/>
          </a:p>
        </p:txBody>
      </p:sp>
      <p:sp>
        <p:nvSpPr>
          <p:cNvPr id="3" name="object 4">
            <a:extLst>
              <a:ext uri="{FF2B5EF4-FFF2-40B4-BE49-F238E27FC236}">
                <a16:creationId xmlns:a16="http://schemas.microsoft.com/office/drawing/2014/main" id="{E712B9C3-0401-43BE-9926-60FBED0160DC}"/>
              </a:ext>
            </a:extLst>
          </p:cNvPr>
          <p:cNvSpPr>
            <a:spLocks noChangeArrowheads="1"/>
          </p:cNvSpPr>
          <p:nvPr/>
        </p:nvSpPr>
        <p:spPr bwMode="auto">
          <a:xfrm>
            <a:off x="9686925" y="284163"/>
            <a:ext cx="1962150" cy="838200"/>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2101310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E4EFA9-161A-4BEE-A61D-0BD6FAE58689}"/>
              </a:ext>
            </a:extLst>
          </p:cNvPr>
          <p:cNvSpPr txBox="1"/>
          <p:nvPr/>
        </p:nvSpPr>
        <p:spPr>
          <a:xfrm>
            <a:off x="1" y="483202"/>
            <a:ext cx="12191999" cy="830997"/>
          </a:xfrm>
          <a:prstGeom prst="rect">
            <a:avLst/>
          </a:prstGeom>
          <a:noFill/>
        </p:spPr>
        <p:txBody>
          <a:bodyPr wrap="square">
            <a:spAutoFit/>
          </a:bodyPr>
          <a:lstStyle/>
          <a:p>
            <a:r>
              <a:rPr lang="en-IN" sz="4500" b="0" u="none" strike="noStrike" baseline="0" dirty="0">
                <a:latin typeface="Times New Roman" panose="02020603050405020304" pitchFamily="18" charset="0"/>
                <a:cs typeface="Times New Roman" panose="02020603050405020304" pitchFamily="18" charset="0"/>
              </a:rPr>
              <a:t>Pushdown Automata: Definitions</a:t>
            </a:r>
            <a:r>
              <a:rPr lang="en-IN" sz="4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Conti….</a:t>
            </a:r>
            <a:r>
              <a:rPr lang="en-IN" sz="4500" b="0" u="none" strike="noStrike" baseline="0" dirty="0">
                <a:latin typeface="Times New Roman" panose="02020603050405020304" pitchFamily="18" charset="0"/>
                <a:cs typeface="Times New Roman" panose="02020603050405020304" pitchFamily="18" charset="0"/>
              </a:rPr>
              <a:t> </a:t>
            </a:r>
            <a:endParaRPr lang="en-IN" sz="4500" dirty="0"/>
          </a:p>
        </p:txBody>
      </p:sp>
      <p:pic>
        <p:nvPicPr>
          <p:cNvPr id="7" name="Picture 6">
            <a:extLst>
              <a:ext uri="{FF2B5EF4-FFF2-40B4-BE49-F238E27FC236}">
                <a16:creationId xmlns:a16="http://schemas.microsoft.com/office/drawing/2014/main" id="{65D0BE45-13D9-4A6B-9506-2186FC6A511C}"/>
              </a:ext>
            </a:extLst>
          </p:cNvPr>
          <p:cNvPicPr>
            <a:picLocks noChangeAspect="1"/>
          </p:cNvPicPr>
          <p:nvPr/>
        </p:nvPicPr>
        <p:blipFill>
          <a:blip r:embed="rId2"/>
          <a:stretch>
            <a:fillRect/>
          </a:stretch>
        </p:blipFill>
        <p:spPr>
          <a:xfrm>
            <a:off x="132521" y="1523201"/>
            <a:ext cx="7195930" cy="5202749"/>
          </a:xfrm>
          <a:prstGeom prst="rect">
            <a:avLst/>
          </a:prstGeom>
        </p:spPr>
      </p:pic>
      <p:sp>
        <p:nvSpPr>
          <p:cNvPr id="15" name="object 4">
            <a:extLst>
              <a:ext uri="{FF2B5EF4-FFF2-40B4-BE49-F238E27FC236}">
                <a16:creationId xmlns:a16="http://schemas.microsoft.com/office/drawing/2014/main" id="{BF5DE581-3596-474B-8158-D2243627E704}"/>
              </a:ext>
            </a:extLst>
          </p:cNvPr>
          <p:cNvSpPr>
            <a:spLocks noChangeArrowheads="1"/>
          </p:cNvSpPr>
          <p:nvPr/>
        </p:nvSpPr>
        <p:spPr bwMode="auto">
          <a:xfrm>
            <a:off x="10084490" y="60500"/>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1337570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F2CA-D4FB-48AC-8F48-75DC9EEC1C5D}"/>
              </a:ext>
            </a:extLst>
          </p:cNvPr>
          <p:cNvSpPr>
            <a:spLocks noGrp="1"/>
          </p:cNvSpPr>
          <p:nvPr>
            <p:ph type="title"/>
          </p:nvPr>
        </p:nvSpPr>
        <p:spPr>
          <a:xfrm>
            <a:off x="0" y="39758"/>
            <a:ext cx="12192000" cy="715616"/>
          </a:xfrm>
        </p:spPr>
        <p:txBody>
          <a:bodyPr/>
          <a:lstStyle/>
          <a:p>
            <a:r>
              <a:rPr lang="en-IN" sz="44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Basic Structure of PDA</a:t>
            </a:r>
            <a:endParaRPr lang="en-IN" dirty="0"/>
          </a:p>
        </p:txBody>
      </p:sp>
      <p:pic>
        <p:nvPicPr>
          <p:cNvPr id="6" name="Picture 5">
            <a:extLst>
              <a:ext uri="{FF2B5EF4-FFF2-40B4-BE49-F238E27FC236}">
                <a16:creationId xmlns:a16="http://schemas.microsoft.com/office/drawing/2014/main" id="{3E0FF538-D0CA-4020-9C30-58EBE5CAF7CE}"/>
              </a:ext>
            </a:extLst>
          </p:cNvPr>
          <p:cNvPicPr>
            <a:picLocks noChangeAspect="1"/>
          </p:cNvPicPr>
          <p:nvPr/>
        </p:nvPicPr>
        <p:blipFill rotWithShape="1">
          <a:blip r:embed="rId2"/>
          <a:srcRect t="21637"/>
          <a:stretch/>
        </p:blipFill>
        <p:spPr>
          <a:xfrm>
            <a:off x="2504660" y="921025"/>
            <a:ext cx="9687339" cy="5883965"/>
          </a:xfrm>
          <a:prstGeom prst="rect">
            <a:avLst/>
          </a:prstGeom>
        </p:spPr>
      </p:pic>
      <p:sp>
        <p:nvSpPr>
          <p:cNvPr id="5" name="TextBox 4">
            <a:extLst>
              <a:ext uri="{FF2B5EF4-FFF2-40B4-BE49-F238E27FC236}">
                <a16:creationId xmlns:a16="http://schemas.microsoft.com/office/drawing/2014/main" id="{57616C9B-A117-43BD-9FD0-296FB766C9F1}"/>
              </a:ext>
            </a:extLst>
          </p:cNvPr>
          <p:cNvSpPr txBox="1"/>
          <p:nvPr/>
        </p:nvSpPr>
        <p:spPr>
          <a:xfrm>
            <a:off x="99389" y="3128770"/>
            <a:ext cx="4810541" cy="2808205"/>
          </a:xfrm>
          <a:prstGeom prst="rect">
            <a:avLst/>
          </a:prstGeom>
          <a:noFill/>
        </p:spPr>
        <p:txBody>
          <a:bodyPr wrap="square">
            <a:spAutoFit/>
          </a:bodyPr>
          <a:lstStyle/>
          <a:p>
            <a:pPr marL="30480" marR="30480" algn="just">
              <a:spcBef>
                <a:spcPts val="600"/>
              </a:spcBef>
              <a:spcAft>
                <a:spcPts val="720"/>
              </a:spcAft>
            </a:pPr>
            <a:r>
              <a:rPr lang="en-IN" sz="1500" dirty="0">
                <a:solidFill>
                  <a:srgbClr val="000000"/>
                </a:solidFill>
                <a:effectLst/>
                <a:latin typeface="Arial" panose="020B0604020202020204" pitchFamily="34" charset="0"/>
                <a:ea typeface="Times New Roman" panose="02020603050405020304" pitchFamily="18" charset="0"/>
              </a:rPr>
              <a:t>A PDA has three components −</a:t>
            </a:r>
            <a:endParaRPr lang="en-IN" sz="15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375"/>
              </a:spcAft>
              <a:buSzPts val="1000"/>
              <a:buFont typeface="Symbol" panose="05050102010706020507" pitchFamily="18" charset="2"/>
              <a:buChar char=""/>
              <a:tabLst>
                <a:tab pos="457200" algn="l"/>
              </a:tabLst>
            </a:pPr>
            <a:r>
              <a:rPr lang="en-IN" sz="1500" dirty="0">
                <a:effectLst/>
                <a:latin typeface="Arial" panose="020B0604020202020204" pitchFamily="34" charset="0"/>
                <a:ea typeface="Calibri" panose="020F0502020204030204" pitchFamily="34" charset="0"/>
                <a:cs typeface="Times New Roman" panose="02020603050405020304" pitchFamily="18" charset="0"/>
              </a:rPr>
              <a:t>an input tape,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75"/>
              </a:spcAft>
              <a:buSzPts val="1000"/>
              <a:buFont typeface="Symbol" panose="05050102010706020507" pitchFamily="18" charset="2"/>
              <a:buChar char=""/>
              <a:tabLst>
                <a:tab pos="457200" algn="l"/>
              </a:tabLst>
            </a:pPr>
            <a:r>
              <a:rPr lang="en-IN" sz="1500" dirty="0">
                <a:effectLst/>
                <a:latin typeface="Arial" panose="020B0604020202020204" pitchFamily="34" charset="0"/>
                <a:ea typeface="Calibri" panose="020F0502020204030204" pitchFamily="34" charset="0"/>
                <a:cs typeface="Times New Roman" panose="02020603050405020304" pitchFamily="18" charset="0"/>
              </a:rPr>
              <a:t>a control unit, and</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75"/>
              </a:spcAft>
              <a:buSzPts val="1000"/>
              <a:buFont typeface="Symbol" panose="05050102010706020507" pitchFamily="18" charset="2"/>
              <a:buChar char=""/>
              <a:tabLst>
                <a:tab pos="457200" algn="l"/>
              </a:tabLst>
            </a:pPr>
            <a:r>
              <a:rPr lang="en-IN" sz="1500" dirty="0">
                <a:effectLst/>
                <a:latin typeface="Arial" panose="020B0604020202020204" pitchFamily="34" charset="0"/>
                <a:ea typeface="Calibri" panose="020F0502020204030204" pitchFamily="34" charset="0"/>
                <a:cs typeface="Times New Roman" panose="02020603050405020304" pitchFamily="18" charset="0"/>
              </a:rPr>
              <a:t>a stack with infinite size.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30480" marR="30480" algn="just">
              <a:spcBef>
                <a:spcPts val="600"/>
              </a:spcBef>
              <a:spcAft>
                <a:spcPts val="720"/>
              </a:spcAft>
            </a:pPr>
            <a:r>
              <a:rPr lang="en-IN" sz="1500" dirty="0">
                <a:solidFill>
                  <a:srgbClr val="000000"/>
                </a:solidFill>
                <a:effectLst/>
                <a:latin typeface="Arial" panose="020B0604020202020204" pitchFamily="34" charset="0"/>
                <a:ea typeface="Times New Roman" panose="02020603050405020304" pitchFamily="18" charset="0"/>
              </a:rPr>
              <a:t>The stack head scans the top symbol of the stack.</a:t>
            </a:r>
            <a:endParaRPr lang="en-IN" sz="1500" dirty="0">
              <a:effectLst/>
              <a:latin typeface="Times New Roman" panose="02020603050405020304" pitchFamily="18" charset="0"/>
              <a:ea typeface="Times New Roman" panose="02020603050405020304" pitchFamily="18" charset="0"/>
            </a:endParaRPr>
          </a:p>
          <a:p>
            <a:pPr marL="30480" marR="30480" algn="just">
              <a:spcBef>
                <a:spcPts val="600"/>
              </a:spcBef>
              <a:spcAft>
                <a:spcPts val="720"/>
              </a:spcAft>
            </a:pPr>
            <a:r>
              <a:rPr lang="en-IN" sz="1500" dirty="0">
                <a:solidFill>
                  <a:srgbClr val="000000"/>
                </a:solidFill>
                <a:effectLst/>
                <a:latin typeface="Arial" panose="020B0604020202020204" pitchFamily="34" charset="0"/>
                <a:ea typeface="Times New Roman" panose="02020603050405020304" pitchFamily="18" charset="0"/>
              </a:rPr>
              <a:t>A stack does two operations −</a:t>
            </a:r>
            <a:endParaRPr lang="en-IN" sz="1500" dirty="0">
              <a:effectLst/>
              <a:latin typeface="Times New Roman" panose="02020603050405020304" pitchFamily="18" charset="0"/>
              <a:ea typeface="Times New Roman" panose="02020603050405020304" pitchFamily="18" charset="0"/>
            </a:endParaRP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500" b="1" dirty="0">
                <a:solidFill>
                  <a:srgbClr val="000000"/>
                </a:solidFill>
                <a:effectLst/>
                <a:latin typeface="Arial" panose="020B0604020202020204" pitchFamily="34" charset="0"/>
                <a:ea typeface="Times New Roman" panose="02020603050405020304" pitchFamily="18" charset="0"/>
              </a:rPr>
              <a:t>Push</a:t>
            </a:r>
            <a:r>
              <a:rPr lang="en-IN" sz="1500" dirty="0">
                <a:solidFill>
                  <a:srgbClr val="000000"/>
                </a:solidFill>
                <a:effectLst/>
                <a:latin typeface="Arial" panose="020B0604020202020204" pitchFamily="34" charset="0"/>
                <a:ea typeface="Times New Roman" panose="02020603050405020304" pitchFamily="18" charset="0"/>
              </a:rPr>
              <a:t> − a new symbol is added at the top.</a:t>
            </a:r>
            <a:endParaRPr lang="en-IN" sz="1500" dirty="0">
              <a:effectLst/>
              <a:latin typeface="Times New Roman" panose="02020603050405020304" pitchFamily="18" charset="0"/>
              <a:ea typeface="Times New Roman" panose="02020603050405020304" pitchFamily="18" charset="0"/>
            </a:endParaRP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500" b="1" dirty="0">
                <a:solidFill>
                  <a:srgbClr val="000000"/>
                </a:solidFill>
                <a:effectLst/>
                <a:latin typeface="Arial" panose="020B0604020202020204" pitchFamily="34" charset="0"/>
                <a:ea typeface="Times New Roman" panose="02020603050405020304" pitchFamily="18" charset="0"/>
              </a:rPr>
              <a:t>Pop</a:t>
            </a:r>
            <a:r>
              <a:rPr lang="en-IN" sz="1500" dirty="0">
                <a:solidFill>
                  <a:srgbClr val="000000"/>
                </a:solidFill>
                <a:effectLst/>
                <a:latin typeface="Arial" panose="020B0604020202020204" pitchFamily="34" charset="0"/>
                <a:ea typeface="Times New Roman" panose="02020603050405020304" pitchFamily="18" charset="0"/>
              </a:rPr>
              <a:t> − the top symbol is read and removed.</a:t>
            </a:r>
            <a:endParaRPr lang="en-IN" sz="1500" dirty="0">
              <a:effectLst/>
              <a:latin typeface="Times New Roman" panose="02020603050405020304" pitchFamily="18" charset="0"/>
              <a:ea typeface="Times New Roman" panose="02020603050405020304" pitchFamily="18" charset="0"/>
            </a:endParaRPr>
          </a:p>
        </p:txBody>
      </p:sp>
      <p:sp>
        <p:nvSpPr>
          <p:cNvPr id="4" name="object 4">
            <a:extLst>
              <a:ext uri="{FF2B5EF4-FFF2-40B4-BE49-F238E27FC236}">
                <a16:creationId xmlns:a16="http://schemas.microsoft.com/office/drawing/2014/main" id="{AFCFA703-1599-48A0-A4DB-F21E41BE2F41}"/>
              </a:ext>
            </a:extLst>
          </p:cNvPr>
          <p:cNvSpPr>
            <a:spLocks noChangeArrowheads="1"/>
          </p:cNvSpPr>
          <p:nvPr/>
        </p:nvSpPr>
        <p:spPr bwMode="auto">
          <a:xfrm>
            <a:off x="9686925" y="284163"/>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28003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6DAD20-9F53-4B4F-B9F9-05FA164F9018}"/>
              </a:ext>
            </a:extLst>
          </p:cNvPr>
          <p:cNvPicPr>
            <a:picLocks noChangeAspect="1"/>
          </p:cNvPicPr>
          <p:nvPr/>
        </p:nvPicPr>
        <p:blipFill>
          <a:blip r:embed="rId2"/>
          <a:stretch>
            <a:fillRect/>
          </a:stretch>
        </p:blipFill>
        <p:spPr>
          <a:xfrm>
            <a:off x="1007165" y="569842"/>
            <a:ext cx="9912626" cy="5711687"/>
          </a:xfrm>
          <a:prstGeom prst="rect">
            <a:avLst/>
          </a:prstGeom>
        </p:spPr>
      </p:pic>
      <p:sp>
        <p:nvSpPr>
          <p:cNvPr id="2" name="object 4">
            <a:extLst>
              <a:ext uri="{FF2B5EF4-FFF2-40B4-BE49-F238E27FC236}">
                <a16:creationId xmlns:a16="http://schemas.microsoft.com/office/drawing/2014/main" id="{BB592E70-03AE-41D5-8D61-4DD54C5888E1}"/>
              </a:ext>
            </a:extLst>
          </p:cNvPr>
          <p:cNvSpPr>
            <a:spLocks noChangeArrowheads="1"/>
          </p:cNvSpPr>
          <p:nvPr/>
        </p:nvSpPr>
        <p:spPr bwMode="auto">
          <a:xfrm>
            <a:off x="10229850" y="25643"/>
            <a:ext cx="1962150" cy="8382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692093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639</Words>
  <Application>Microsoft Office PowerPoint</Application>
  <PresentationFormat>Widescreen</PresentationFormat>
  <Paragraphs>71</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Courier New</vt:lpstr>
      <vt:lpstr>Symbol</vt:lpstr>
      <vt:lpstr>Times</vt:lpstr>
      <vt:lpstr>Times New Roman</vt:lpstr>
      <vt:lpstr>Office Theme</vt:lpstr>
      <vt:lpstr>Pushdown Automata: Definitions Moves Instantaneous descriptions Deterministic pushdown automata-Problems related to DPDA Non - Deterministic pushdown automata-Problems related to NDPDA Pushdown automata to CFL Equivalence-Problems of PDA to CFG CFL to Pushdown automata Equivalence Problems related to Equivalence of CFG </vt:lpstr>
      <vt:lpstr>PowerPoint Presentation</vt:lpstr>
      <vt:lpstr>PowerPoint Presentation</vt:lpstr>
      <vt:lpstr>PowerPoint Presentation</vt:lpstr>
      <vt:lpstr>PowerPoint Presentation</vt:lpstr>
      <vt:lpstr>PowerPoint Presentation</vt:lpstr>
      <vt:lpstr>PowerPoint Presentation</vt:lpstr>
      <vt:lpstr>Basic Structure of PDA</vt:lpstr>
      <vt:lpstr>PowerPoint Presentation</vt:lpstr>
      <vt:lpstr>Language Acceptability by PDA</vt:lpstr>
      <vt:lpstr>PowerPoint Presentation</vt:lpstr>
      <vt:lpstr>Instantaneous Description</vt:lpstr>
      <vt:lpstr>PowerPoint Presentation</vt:lpstr>
      <vt:lpstr>PowerPoint Presentation</vt:lpstr>
      <vt:lpstr>PowerPoint Presentation</vt:lpstr>
      <vt:lpstr>Give examples of languages handled by PDA. </vt:lpstr>
      <vt:lpstr>Ex:1</vt:lpstr>
      <vt:lpstr>Ex:2</vt:lpstr>
      <vt:lpstr>Ex:3</vt:lpstr>
      <vt:lpstr>Assignment Exercises:</vt:lpstr>
      <vt:lpstr>Deterministic pushdown Automata</vt:lpstr>
      <vt:lpstr>Deterministic pushdown automata-Problems related to DPDA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Pushdown automata to CFL Equivalence-Problems of PDA to CFG</vt:lpstr>
      <vt:lpstr>Pushdown automata to CFL Equivalence-Problems of PDA to CFG</vt:lpstr>
      <vt:lpstr>CFL to Pushdown automata Equivalence</vt:lpstr>
      <vt:lpstr>PowerPoint Presentation</vt:lpstr>
      <vt:lpstr>CFL to PDA  - Problems          </vt:lpstr>
      <vt:lpstr>PowerPoint Presentation</vt:lpstr>
      <vt:lpstr>PowerPoint Presentation</vt:lpstr>
      <vt:lpstr>PowerPoint Presentation</vt:lpstr>
      <vt:lpstr>PowerPoint Presentation</vt:lpstr>
      <vt:lpstr>PowerPoint Presentation</vt:lpstr>
      <vt:lpstr>Ex:1</vt:lpstr>
      <vt:lpstr>PowerPoint Presentation</vt:lpstr>
      <vt:lpstr>Ex:3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Pushdown Automata: Definitions Moves Instantaneous descriptions Deterministic pushdown automata Problems related to DPDA Non - Deterministic pushdown automata Problems related to NDPDA Problems related to DPDA and NDPDA Pushdown automata to CFL Equivalence Problems related to Equivalence of PDA to CFG Problems related to Equivalence of PDA to CFG CFL to Pushdown automata Equivalence Problems related to Equivalence of CFG</dc:title>
  <dc:creator>KAVITHABALAJI</dc:creator>
  <cp:lastModifiedBy>hr.ravibalaji@gmail.com</cp:lastModifiedBy>
  <cp:revision>248</cp:revision>
  <dcterms:created xsi:type="dcterms:W3CDTF">2020-09-21T12:42:31Z</dcterms:created>
  <dcterms:modified xsi:type="dcterms:W3CDTF">2020-10-27T04:32:35Z</dcterms:modified>
</cp:coreProperties>
</file>